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2"/>
  </p:notesMasterIdLst>
  <p:sldIdLst>
    <p:sldId id="256" r:id="rId2"/>
    <p:sldId id="257" r:id="rId3"/>
    <p:sldId id="258" r:id="rId4"/>
    <p:sldId id="265" r:id="rId5"/>
    <p:sldId id="264" r:id="rId6"/>
    <p:sldId id="271" r:id="rId7"/>
    <p:sldId id="272" r:id="rId8"/>
    <p:sldId id="273" r:id="rId9"/>
    <p:sldId id="274" r:id="rId10"/>
    <p:sldId id="275" r:id="rId11"/>
    <p:sldId id="276" r:id="rId12"/>
    <p:sldId id="277" r:id="rId13"/>
    <p:sldId id="278" r:id="rId14"/>
    <p:sldId id="279" r:id="rId15"/>
    <p:sldId id="280" r:id="rId16"/>
    <p:sldId id="268" r:id="rId17"/>
    <p:sldId id="321" r:id="rId18"/>
    <p:sldId id="282" r:id="rId19"/>
    <p:sldId id="287" r:id="rId20"/>
    <p:sldId id="310" r:id="rId21"/>
    <p:sldId id="311" r:id="rId22"/>
    <p:sldId id="291" r:id="rId23"/>
    <p:sldId id="292" r:id="rId24"/>
    <p:sldId id="293" r:id="rId25"/>
    <p:sldId id="294" r:id="rId26"/>
    <p:sldId id="295" r:id="rId27"/>
    <p:sldId id="296" r:id="rId28"/>
    <p:sldId id="297" r:id="rId29"/>
    <p:sldId id="298" r:id="rId30"/>
    <p:sldId id="299" r:id="rId31"/>
    <p:sldId id="300" r:id="rId32"/>
    <p:sldId id="281" r:id="rId33"/>
    <p:sldId id="283" r:id="rId34"/>
    <p:sldId id="284" r:id="rId35"/>
    <p:sldId id="312" r:id="rId36"/>
    <p:sldId id="313" r:id="rId37"/>
    <p:sldId id="314" r:id="rId38"/>
    <p:sldId id="315" r:id="rId39"/>
    <p:sldId id="316" r:id="rId40"/>
    <p:sldId id="317" r:id="rId41"/>
    <p:sldId id="285" r:id="rId42"/>
    <p:sldId id="289" r:id="rId43"/>
    <p:sldId id="318" r:id="rId44"/>
    <p:sldId id="319" r:id="rId45"/>
    <p:sldId id="286" r:id="rId46"/>
    <p:sldId id="288" r:id="rId47"/>
    <p:sldId id="267" r:id="rId48"/>
    <p:sldId id="320" r:id="rId49"/>
    <p:sldId id="262" r:id="rId50"/>
    <p:sldId id="263"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3" d="100"/>
          <a:sy n="93" d="100"/>
        </p:scale>
        <p:origin x="-9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7F9B4-E37F-494E-8261-3E9AC4292247}" type="datetimeFigureOut">
              <a:rPr lang="en-US" smtClean="0"/>
              <a:pPr/>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3A109B-CE29-C94E-BF3C-D656A3EB478E}" type="slidenum">
              <a:rPr lang="en-US" smtClean="0"/>
              <a:pPr/>
              <a:t>‹#›</a:t>
            </a:fld>
            <a:endParaRPr lang="en-US"/>
          </a:p>
        </p:txBody>
      </p:sp>
    </p:spTree>
    <p:extLst>
      <p:ext uri="{BB962C8B-B14F-4D97-AF65-F5344CB8AC3E}">
        <p14:creationId xmlns:p14="http://schemas.microsoft.com/office/powerpoint/2010/main" val="1461668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A26AB-A6B8-AC4C-92F0-8A9F8A2D72A0}" type="slidenum">
              <a:rPr lang="en-US"/>
              <a:pPr/>
              <a:t>16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picture of</a:t>
            </a:r>
            <a:r>
              <a:rPr lang="en-US" baseline="0" dirty="0" smtClean="0"/>
              <a:t> the fractured penis is funny.  But I think you should talk seriously so everyone thinks you think it is real.  On the next slide you can say it was a joke.  This helps everyone laugh a little.</a:t>
            </a:r>
            <a:endParaRPr lang="en-US" dirty="0"/>
          </a:p>
        </p:txBody>
      </p:sp>
      <p:sp>
        <p:nvSpPr>
          <p:cNvPr id="4" name="Slide Number Placeholder 3"/>
          <p:cNvSpPr>
            <a:spLocks noGrp="1"/>
          </p:cNvSpPr>
          <p:nvPr>
            <p:ph type="sldNum" sz="quarter" idx="10"/>
          </p:nvPr>
        </p:nvSpPr>
        <p:spPr/>
        <p:txBody>
          <a:bodyPr/>
          <a:lstStyle/>
          <a:p>
            <a:fld id="{F23A109B-CE29-C94E-BF3C-D656A3EB478E}" type="slidenum">
              <a:rPr lang="en-US" smtClean="0"/>
              <a:pPr/>
              <a:t>45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right picture: left testicle OK (smooth contour),</a:t>
            </a:r>
            <a:r>
              <a:rPr lang="en-US" baseline="0" dirty="0" smtClean="0"/>
              <a:t> right testicle injured (irregular contour and edema.)  Bottom left picture: </a:t>
            </a:r>
            <a:r>
              <a:rPr lang="en-US" baseline="0" dirty="0" err="1" smtClean="0"/>
              <a:t>doppler</a:t>
            </a:r>
            <a:r>
              <a:rPr lang="en-US" baseline="0" dirty="0" smtClean="0"/>
              <a:t> ultrasound to evaluate blood flow to the testicles– Left testicle OK (blood flow seen in the testicle), right testicle has no blood flow, no color in the testicle.  Depending on the time, you can present the slides and ask with testicle they think is OK and which one they think is injured.  You can also ask them explain their choice.  If you don’t have time, simply tell them what they </a:t>
            </a:r>
            <a:r>
              <a:rPr lang="en-US" baseline="0" smtClean="0"/>
              <a:t>are looking at.</a:t>
            </a:r>
            <a:endParaRPr lang="en-US" dirty="0"/>
          </a:p>
        </p:txBody>
      </p:sp>
      <p:sp>
        <p:nvSpPr>
          <p:cNvPr id="4" name="Slide Number Placeholder 3"/>
          <p:cNvSpPr>
            <a:spLocks noGrp="1"/>
          </p:cNvSpPr>
          <p:nvPr>
            <p:ph type="sldNum" sz="quarter" idx="10"/>
          </p:nvPr>
        </p:nvSpPr>
        <p:spPr/>
        <p:txBody>
          <a:bodyPr/>
          <a:lstStyle/>
          <a:p>
            <a:fld id="{F23A109B-CE29-C94E-BF3C-D656A3EB478E}"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there may</a:t>
            </a:r>
            <a:r>
              <a:rPr lang="en-US" baseline="0" dirty="0" smtClean="0"/>
              <a:t> be too many examples.  We can cut some of them out if the presentation is too long.</a:t>
            </a:r>
            <a:endParaRPr lang="en-US" dirty="0"/>
          </a:p>
        </p:txBody>
      </p:sp>
      <p:sp>
        <p:nvSpPr>
          <p:cNvPr id="4" name="Slide Number Placeholder 3"/>
          <p:cNvSpPr>
            <a:spLocks noGrp="1"/>
          </p:cNvSpPr>
          <p:nvPr>
            <p:ph type="sldNum" sz="quarter" idx="10"/>
          </p:nvPr>
        </p:nvSpPr>
        <p:spPr/>
        <p:txBody>
          <a:bodyPr/>
          <a:lstStyle/>
          <a:p>
            <a:fld id="{F23A109B-CE29-C94E-BF3C-D656A3EB478E}"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injuries are RARE—1%.  So, if the lecture is too long, we should remove this slide or make it much smaller.</a:t>
            </a:r>
            <a:endParaRPr lang="en-US" dirty="0"/>
          </a:p>
        </p:txBody>
      </p:sp>
      <p:sp>
        <p:nvSpPr>
          <p:cNvPr id="4" name="Slide Number Placeholder 3"/>
          <p:cNvSpPr>
            <a:spLocks noGrp="1"/>
          </p:cNvSpPr>
          <p:nvPr>
            <p:ph type="sldNum" sz="quarter" idx="10"/>
          </p:nvPr>
        </p:nvSpPr>
        <p:spPr/>
        <p:txBody>
          <a:bodyPr/>
          <a:lstStyle/>
          <a:p>
            <a:fld id="{F23A109B-CE29-C94E-BF3C-D656A3EB478E}"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maybe to many examples.  We can remove some of the examples if the lecture is too long.</a:t>
            </a:r>
            <a:endParaRPr lang="en-US" dirty="0"/>
          </a:p>
        </p:txBody>
      </p:sp>
      <p:sp>
        <p:nvSpPr>
          <p:cNvPr id="4" name="Slide Number Placeholder 3"/>
          <p:cNvSpPr>
            <a:spLocks noGrp="1"/>
          </p:cNvSpPr>
          <p:nvPr>
            <p:ph type="sldNum" sz="quarter" idx="10"/>
          </p:nvPr>
        </p:nvSpPr>
        <p:spPr/>
        <p:txBody>
          <a:bodyPr/>
          <a:lstStyle/>
          <a:p>
            <a:fld id="{F23A109B-CE29-C94E-BF3C-D656A3EB478E}" type="slidenum">
              <a:rPr lang="en-US" smtClean="0"/>
              <a:pPr/>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Difficult</a:t>
            </a:r>
            <a:r>
              <a:rPr lang="en-US" baseline="0" dirty="0" smtClean="0"/>
              <a:t> to interpret</a:t>
            </a:r>
            <a:r>
              <a:rPr lang="en-US" dirty="0" smtClean="0"/>
              <a:t>.  Poor image quality.</a:t>
            </a:r>
            <a:endParaRPr lang="en-US" dirty="0"/>
          </a:p>
        </p:txBody>
      </p:sp>
      <p:sp>
        <p:nvSpPr>
          <p:cNvPr id="4" name="Slide Number Placeholder 3"/>
          <p:cNvSpPr>
            <a:spLocks noGrp="1"/>
          </p:cNvSpPr>
          <p:nvPr>
            <p:ph type="sldNum" sz="quarter" idx="10"/>
          </p:nvPr>
        </p:nvSpPr>
        <p:spPr/>
        <p:txBody>
          <a:bodyPr/>
          <a:lstStyle/>
          <a:p>
            <a:fld id="{F23A109B-CE29-C94E-BF3C-D656A3EB478E}" type="slidenum">
              <a:rPr lang="en-US" smtClean="0"/>
              <a:pPr/>
              <a:t>37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Bowel</a:t>
            </a:r>
            <a:r>
              <a:rPr lang="en-US" baseline="0" dirty="0" smtClean="0"/>
              <a:t> wall is outlined and contrast is tracking up the left </a:t>
            </a:r>
            <a:r>
              <a:rPr lang="en-US" baseline="0" dirty="0" err="1" smtClean="0"/>
              <a:t>paracolic</a:t>
            </a:r>
            <a:r>
              <a:rPr lang="en-US" baseline="0" dirty="0" smtClean="0"/>
              <a:t> gutter.</a:t>
            </a:r>
            <a:endParaRPr lang="en-US" dirty="0"/>
          </a:p>
        </p:txBody>
      </p:sp>
      <p:sp>
        <p:nvSpPr>
          <p:cNvPr id="4" name="Slide Number Placeholder 3"/>
          <p:cNvSpPr>
            <a:spLocks noGrp="1"/>
          </p:cNvSpPr>
          <p:nvPr>
            <p:ph type="sldNum" sz="quarter" idx="10"/>
          </p:nvPr>
        </p:nvSpPr>
        <p:spPr/>
        <p:txBody>
          <a:bodyPr/>
          <a:lstStyle/>
          <a:p>
            <a:fld id="{F23A109B-CE29-C94E-BF3C-D656A3EB478E}" type="slidenum">
              <a:rPr lang="en-US" smtClean="0"/>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Fluid outlining</a:t>
            </a:r>
            <a:r>
              <a:rPr lang="en-US" baseline="0" dirty="0" smtClean="0"/>
              <a:t> the lateral aspects of the bladder in the retroperitoneal space.</a:t>
            </a:r>
            <a:endParaRPr lang="en-US" dirty="0"/>
          </a:p>
        </p:txBody>
      </p:sp>
      <p:sp>
        <p:nvSpPr>
          <p:cNvPr id="4" name="Slide Number Placeholder 3"/>
          <p:cNvSpPr>
            <a:spLocks noGrp="1"/>
          </p:cNvSpPr>
          <p:nvPr>
            <p:ph type="sldNum" sz="quarter" idx="10"/>
          </p:nvPr>
        </p:nvSpPr>
        <p:spPr/>
        <p:txBody>
          <a:bodyPr/>
          <a:lstStyle/>
          <a:p>
            <a:fld id="{F23A109B-CE29-C94E-BF3C-D656A3EB478E}" type="slidenum">
              <a:rPr lang="en-US" smtClean="0"/>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Fluid outlines the </a:t>
            </a:r>
            <a:r>
              <a:rPr lang="en-US" smtClean="0"/>
              <a:t>bowel</a:t>
            </a:r>
            <a:r>
              <a:rPr lang="en-US" baseline="0" smtClean="0"/>
              <a:t> wall.</a:t>
            </a:r>
            <a:endParaRPr lang="en-US"/>
          </a:p>
        </p:txBody>
      </p:sp>
      <p:sp>
        <p:nvSpPr>
          <p:cNvPr id="4" name="Slide Number Placeholder 3"/>
          <p:cNvSpPr>
            <a:spLocks noGrp="1"/>
          </p:cNvSpPr>
          <p:nvPr>
            <p:ph type="sldNum" sz="quarter" idx="10"/>
          </p:nvPr>
        </p:nvSpPr>
        <p:spPr/>
        <p:txBody>
          <a:bodyPr/>
          <a:lstStyle/>
          <a:p>
            <a:fld id="{F23A109B-CE29-C94E-BF3C-D656A3EB478E}"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3A109B-CE29-C94E-BF3C-D656A3EB478E}"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5476875"/>
            <a:ext cx="7162800" cy="647700"/>
          </a:xfrm>
          <a:effectLst>
            <a:outerShdw dist="12700" dir="5400000" algn="ctr" rotWithShape="0">
              <a:schemeClr val="bg1"/>
            </a:outerShdw>
          </a:effectLst>
        </p:spPr>
        <p:txBody>
          <a:bodyPr/>
          <a:lstStyle>
            <a:lvl1pPr>
              <a:defRPr sz="3200"/>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323850" y="6051550"/>
            <a:ext cx="7162800" cy="546100"/>
          </a:xfrm>
          <a:effectLst>
            <a:outerShdw dist="12700" dir="5400000" algn="ctr" rotWithShape="0">
              <a:schemeClr val="bg1"/>
            </a:outerShdw>
          </a:effectLst>
        </p:spPr>
        <p:txBody>
          <a:bodyPr/>
          <a:lstStyle>
            <a:lvl1pPr marL="0" indent="0">
              <a:buFontTx/>
              <a:buNone/>
              <a:defRPr sz="2400" b="1">
                <a:solidFill>
                  <a:schemeClr val="bg2"/>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26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7538" y="400050"/>
            <a:ext cx="1925637" cy="5837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7450" y="400050"/>
            <a:ext cx="5627688" cy="5837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93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fld id="{EB7E91F0-9F6E-2E44-ACB5-BAFDB00E121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428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775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7450" y="1341438"/>
            <a:ext cx="374015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0000" y="1341438"/>
            <a:ext cx="374015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9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19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162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05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751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973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400050"/>
            <a:ext cx="7705725" cy="508000"/>
          </a:xfrm>
          <a:prstGeom prst="rect">
            <a:avLst/>
          </a:prstGeom>
          <a:noFill/>
          <a:ln>
            <a:noFill/>
          </a:ln>
          <a:effectLst>
            <a:outerShdw dist="28398" dir="6993903"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187450" y="1341438"/>
            <a:ext cx="76327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8.jpeg"/><Relationship Id="rId3" Type="http://schemas.openxmlformats.org/officeDocument/2006/relationships/image" Target="../media/image7.jpeg"/><Relationship Id="rId7" Type="http://schemas.openxmlformats.org/officeDocument/2006/relationships/image" Target="../media/image14.jpeg"/><Relationship Id="rId12" Type="http://schemas.openxmlformats.org/officeDocument/2006/relationships/image" Target="../media/image25.jpeg"/><Relationship Id="rId2" Type="http://schemas.openxmlformats.org/officeDocument/2006/relationships/image" Target="../media/image3.jpe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3.jpeg"/><Relationship Id="rId5" Type="http://schemas.openxmlformats.org/officeDocument/2006/relationships/image" Target="../media/image12.jpeg"/><Relationship Id="rId15" Type="http://schemas.openxmlformats.org/officeDocument/2006/relationships/image" Target="../media/image34.jpeg"/><Relationship Id="rId10" Type="http://schemas.openxmlformats.org/officeDocument/2006/relationships/image" Target="../media/image21.jpeg"/><Relationship Id="rId4" Type="http://schemas.openxmlformats.org/officeDocument/2006/relationships/image" Target="../media/image10.jpeg"/><Relationship Id="rId9" Type="http://schemas.openxmlformats.org/officeDocument/2006/relationships/image" Target="../media/image18.jpeg"/><Relationship Id="rId14" Type="http://schemas.openxmlformats.org/officeDocument/2006/relationships/image" Target="../media/image3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2209800"/>
          </a:xfrm>
        </p:spPr>
        <p:txBody>
          <a:bodyPr>
            <a:normAutofit/>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Genitourinary Trauma </a:t>
            </a:r>
            <a:b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br>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in the Emergency </a:t>
            </a:r>
            <a:b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br>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Department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Subtitle 2"/>
          <p:cNvSpPr>
            <a:spLocks noGrp="1"/>
          </p:cNvSpPr>
          <p:nvPr>
            <p:ph type="subTitle" idx="1"/>
          </p:nvPr>
        </p:nvSpPr>
        <p:spPr>
          <a:xfrm>
            <a:off x="381000" y="4899025"/>
            <a:ext cx="6400800" cy="1752600"/>
          </a:xfrm>
        </p:spPr>
        <p:txBody>
          <a:bodyPr>
            <a:noAutofit/>
          </a:bodyPr>
          <a:lstStyle/>
          <a:p>
            <a:pPr algn="l"/>
            <a:r>
              <a:rPr lang="en-US" sz="2400" dirty="0" smtClean="0">
                <a:solidFill>
                  <a:schemeClr val="tx1"/>
                </a:solidFill>
                <a:latin typeface="Calibri" pitchFamily="34" charset="0"/>
                <a:cs typeface="Arial"/>
              </a:rPr>
              <a:t>Tran </a:t>
            </a:r>
            <a:r>
              <a:rPr lang="en-US" sz="2400" dirty="0" err="1" smtClean="0">
                <a:solidFill>
                  <a:schemeClr val="tx1"/>
                </a:solidFill>
                <a:latin typeface="Calibri" pitchFamily="34" charset="0"/>
                <a:cs typeface="Arial"/>
              </a:rPr>
              <a:t>Duc</a:t>
            </a:r>
            <a:r>
              <a:rPr lang="en-US" sz="2400" dirty="0" smtClean="0">
                <a:solidFill>
                  <a:schemeClr val="tx1"/>
                </a:solidFill>
                <a:latin typeface="Calibri" pitchFamily="34" charset="0"/>
                <a:cs typeface="Arial"/>
              </a:rPr>
              <a:t> Lai, MD</a:t>
            </a:r>
          </a:p>
          <a:p>
            <a:pPr algn="l"/>
            <a:r>
              <a:rPr lang="en-US" sz="1800" dirty="0" smtClean="0">
                <a:solidFill>
                  <a:schemeClr val="tx1"/>
                </a:solidFill>
                <a:cs typeface="Arial"/>
              </a:rPr>
              <a:t>Hue University Hospital</a:t>
            </a:r>
          </a:p>
          <a:p>
            <a:pPr algn="l"/>
            <a:r>
              <a:rPr lang="en-US" sz="2400" dirty="0" smtClean="0">
                <a:solidFill>
                  <a:schemeClr val="tx1"/>
                </a:solidFill>
                <a:cs typeface="Arial"/>
              </a:rPr>
              <a:t>James </a:t>
            </a:r>
            <a:r>
              <a:rPr lang="en-US" sz="2400" dirty="0" err="1" smtClean="0">
                <a:solidFill>
                  <a:schemeClr val="tx1"/>
                </a:solidFill>
                <a:cs typeface="Arial"/>
              </a:rPr>
              <a:t>Ramseier</a:t>
            </a:r>
            <a:r>
              <a:rPr lang="en-US" sz="2400" dirty="0" smtClean="0">
                <a:solidFill>
                  <a:schemeClr val="tx1"/>
                </a:solidFill>
                <a:cs typeface="Arial"/>
              </a:rPr>
              <a:t>, MD</a:t>
            </a:r>
          </a:p>
          <a:p>
            <a:pPr algn="l"/>
            <a:r>
              <a:rPr lang="en-US" sz="1800" dirty="0" smtClean="0">
                <a:solidFill>
                  <a:schemeClr val="tx1"/>
                </a:solidFill>
                <a:cs typeface="Arial"/>
              </a:rPr>
              <a:t>Las Vegas, USA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Foley Catheter Placement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Indications in critical patient:</a:t>
            </a:r>
          </a:p>
          <a:p>
            <a:pPr lvl="1"/>
            <a:r>
              <a:rPr lang="en-US" dirty="0" smtClean="0"/>
              <a:t>Test for </a:t>
            </a:r>
            <a:r>
              <a:rPr lang="en-US" dirty="0" err="1" smtClean="0"/>
              <a:t>hematuria</a:t>
            </a:r>
            <a:endParaRPr lang="en-US" dirty="0" smtClean="0"/>
          </a:p>
          <a:p>
            <a:pPr lvl="1"/>
            <a:r>
              <a:rPr lang="en-US" dirty="0" smtClean="0"/>
              <a:t>Monitor urine output</a:t>
            </a:r>
          </a:p>
          <a:p>
            <a:pPr lvl="1"/>
            <a:r>
              <a:rPr lang="en-US" dirty="0" smtClean="0"/>
              <a:t>Ease of urination</a:t>
            </a:r>
          </a:p>
          <a:p>
            <a:r>
              <a:rPr lang="en-US" dirty="0" err="1" smtClean="0"/>
              <a:t>Contraindications</a:t>
            </a:r>
            <a:r>
              <a:rPr lang="en-US" dirty="0" err="1" smtClean="0">
                <a:sym typeface="Wingdings"/>
              </a:rPr>
              <a:t></a:t>
            </a:r>
            <a:r>
              <a:rPr lang="en-US" dirty="0" smtClean="0">
                <a:sym typeface="Wingdings"/>
              </a:rPr>
              <a:t> Retrograde </a:t>
            </a:r>
            <a:r>
              <a:rPr lang="en-US" dirty="0" err="1" smtClean="0">
                <a:sym typeface="Wingdings"/>
              </a:rPr>
              <a:t>urethrogram</a:t>
            </a:r>
            <a:endParaRPr lang="en-US" dirty="0" smtClean="0"/>
          </a:p>
          <a:p>
            <a:pPr lvl="1"/>
            <a:r>
              <a:rPr lang="en-US" dirty="0" smtClean="0"/>
              <a:t>Blood at urethral </a:t>
            </a:r>
            <a:r>
              <a:rPr lang="en-US" dirty="0" err="1" smtClean="0"/>
              <a:t>meatus</a:t>
            </a:r>
            <a:endParaRPr lang="en-US" dirty="0" smtClean="0"/>
          </a:p>
          <a:p>
            <a:pPr lvl="1"/>
            <a:r>
              <a:rPr lang="en-US" dirty="0" smtClean="0"/>
              <a:t>Boggy/high-riding prostate</a:t>
            </a:r>
          </a:p>
          <a:p>
            <a:pPr lvl="1"/>
            <a:r>
              <a:rPr lang="en-US" dirty="0" err="1" smtClean="0"/>
              <a:t>Perineal</a:t>
            </a:r>
            <a:r>
              <a:rPr lang="en-US" dirty="0" smtClean="0"/>
              <a:t> </a:t>
            </a:r>
            <a:r>
              <a:rPr lang="en-US" dirty="0" err="1" smtClean="0"/>
              <a:t>hematoma</a:t>
            </a:r>
            <a:endParaRPr lang="en-US" dirty="0" smtClean="0"/>
          </a:p>
          <a:p>
            <a:r>
              <a:rPr lang="en-US" dirty="0" smtClean="0"/>
              <a:t>Difficulty </a:t>
            </a:r>
            <a:r>
              <a:rPr lang="en-US" dirty="0" err="1" smtClean="0"/>
              <a:t>catheterization</a:t>
            </a:r>
            <a:r>
              <a:rPr lang="en-US" dirty="0" err="1" smtClean="0">
                <a:sym typeface="Wingdings"/>
              </a:rPr>
              <a:t></a:t>
            </a:r>
            <a:r>
              <a:rPr lang="en-US" dirty="0" smtClean="0">
                <a:sym typeface="Wingdings"/>
              </a:rPr>
              <a:t> Retrograde </a:t>
            </a:r>
            <a:r>
              <a:rPr lang="en-US" dirty="0" err="1" smtClean="0">
                <a:sym typeface="Wingdings"/>
              </a:rPr>
              <a:t>urethrogram</a:t>
            </a:r>
            <a:endParaRPr lang="en-US" dirty="0" smtClean="0"/>
          </a:p>
          <a:p>
            <a:pPr lvl="1"/>
            <a:r>
              <a:rPr lang="en-US" dirty="0" smtClean="0"/>
              <a:t>Urethral injury</a:t>
            </a:r>
          </a:p>
          <a:p>
            <a:pPr lvl="1"/>
            <a:r>
              <a:rPr lang="en-US" dirty="0" smtClean="0"/>
              <a:t>Urethral stricture</a:t>
            </a:r>
          </a:p>
          <a:p>
            <a:pPr lvl="1"/>
            <a:r>
              <a:rPr lang="en-US" dirty="0" smtClean="0"/>
              <a:t>Prostatic hypertrophy</a:t>
            </a:r>
          </a:p>
          <a:p>
            <a:pPr lvl="1"/>
            <a:r>
              <a:rPr lang="en-US" dirty="0" smtClean="0"/>
              <a:t>Cancer</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Urinalysis</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n-US" dirty="0" smtClean="0"/>
              <a:t>GU trauma screening </a:t>
            </a:r>
            <a:r>
              <a:rPr lang="en-US" dirty="0" err="1" smtClean="0"/>
              <a:t>test</a:t>
            </a:r>
            <a:r>
              <a:rPr lang="en-US" dirty="0" err="1" smtClean="0">
                <a:sym typeface="Wingdings"/>
              </a:rPr>
              <a:t></a:t>
            </a:r>
            <a:r>
              <a:rPr lang="en-US" dirty="0" smtClean="0">
                <a:sym typeface="Wingdings"/>
              </a:rPr>
              <a:t> UA for </a:t>
            </a:r>
            <a:r>
              <a:rPr lang="en-US" dirty="0" err="1" smtClean="0">
                <a:sym typeface="Wingdings"/>
              </a:rPr>
              <a:t>hematuria</a:t>
            </a:r>
            <a:endParaRPr lang="en-US" dirty="0" smtClean="0">
              <a:sym typeface="Wingdings"/>
            </a:endParaRPr>
          </a:p>
          <a:p>
            <a:r>
              <a:rPr lang="en-US" dirty="0" smtClean="0">
                <a:cs typeface="Symbol" charset="2"/>
                <a:sym typeface="Wingdings"/>
              </a:rPr>
              <a:t>Urine </a:t>
            </a:r>
            <a:r>
              <a:rPr lang="en-US" dirty="0" err="1" smtClean="0">
                <a:latin typeface="Symbol" charset="2"/>
                <a:cs typeface="Symbol" charset="2"/>
                <a:sym typeface="Wingdings"/>
              </a:rPr>
              <a:t>b-</a:t>
            </a:r>
            <a:r>
              <a:rPr lang="en-US" dirty="0" err="1" smtClean="0">
                <a:cs typeface="Symbol" charset="2"/>
                <a:sym typeface="Wingdings"/>
              </a:rPr>
              <a:t>hCG</a:t>
            </a:r>
            <a:r>
              <a:rPr lang="en-US" dirty="0" smtClean="0">
                <a:cs typeface="Symbol" charset="2"/>
                <a:sym typeface="Wingdings"/>
              </a:rPr>
              <a:t> for pregnancy status</a:t>
            </a:r>
          </a:p>
          <a:p>
            <a:r>
              <a:rPr lang="en-US" dirty="0" smtClean="0">
                <a:cs typeface="Symbol" charset="2"/>
                <a:sym typeface="Wingdings"/>
              </a:rPr>
              <a:t>Gross </a:t>
            </a:r>
            <a:r>
              <a:rPr lang="en-US" dirty="0" err="1" smtClean="0">
                <a:cs typeface="Symbol" charset="2"/>
                <a:sym typeface="Wingdings"/>
              </a:rPr>
              <a:t>hematuria</a:t>
            </a:r>
            <a:endParaRPr lang="en-US" dirty="0" smtClean="0">
              <a:cs typeface="Symbol" charset="2"/>
              <a:sym typeface="Wingdings"/>
            </a:endParaRPr>
          </a:p>
          <a:p>
            <a:pPr lvl="1"/>
            <a:r>
              <a:rPr lang="en-US" dirty="0" smtClean="0">
                <a:cs typeface="Symbol" charset="2"/>
                <a:sym typeface="Wingdings"/>
              </a:rPr>
              <a:t>Renal injuries 50%</a:t>
            </a:r>
          </a:p>
          <a:p>
            <a:pPr lvl="2"/>
            <a:r>
              <a:rPr lang="en-US" dirty="0" smtClean="0">
                <a:cs typeface="Symbol" charset="2"/>
                <a:sym typeface="Wingdings"/>
              </a:rPr>
              <a:t>Renal injuries without </a:t>
            </a:r>
            <a:r>
              <a:rPr lang="en-US" dirty="0" err="1" smtClean="0">
                <a:cs typeface="Symbol" charset="2"/>
                <a:sym typeface="Wingdings"/>
              </a:rPr>
              <a:t>hematuria</a:t>
            </a:r>
            <a:r>
              <a:rPr lang="en-US" dirty="0" smtClean="0">
                <a:cs typeface="Symbol" charset="2"/>
                <a:sym typeface="Wingdings"/>
              </a:rPr>
              <a:t> 5%</a:t>
            </a:r>
          </a:p>
          <a:p>
            <a:pPr lvl="3"/>
            <a:r>
              <a:rPr lang="en-US" dirty="0" smtClean="0">
                <a:cs typeface="Symbol" charset="2"/>
                <a:sym typeface="Wingdings"/>
              </a:rPr>
              <a:t>Renal artery injury</a:t>
            </a:r>
          </a:p>
          <a:p>
            <a:pPr lvl="3"/>
            <a:r>
              <a:rPr lang="en-US" dirty="0" smtClean="0">
                <a:cs typeface="Symbol" charset="2"/>
                <a:sym typeface="Wingdings"/>
              </a:rPr>
              <a:t>Disruption of the </a:t>
            </a:r>
            <a:r>
              <a:rPr lang="en-US" dirty="0" err="1" smtClean="0">
                <a:cs typeface="Symbol" charset="2"/>
                <a:sym typeface="Wingdings"/>
              </a:rPr>
              <a:t>uteropelvic</a:t>
            </a:r>
            <a:r>
              <a:rPr lang="en-US" dirty="0" smtClean="0">
                <a:cs typeface="Symbol" charset="2"/>
                <a:sym typeface="Wingdings"/>
              </a:rPr>
              <a:t> junction</a:t>
            </a:r>
          </a:p>
          <a:p>
            <a:pPr lvl="1"/>
            <a:r>
              <a:rPr lang="en-US" dirty="0" smtClean="0">
                <a:cs typeface="Symbol" charset="2"/>
                <a:sym typeface="Wingdings"/>
              </a:rPr>
              <a:t>Evaluate GU tract and other abdominal organs</a:t>
            </a:r>
          </a:p>
          <a:p>
            <a:pPr lvl="2"/>
            <a:r>
              <a:rPr lang="en-US" dirty="0" smtClean="0">
                <a:cs typeface="Symbol" charset="2"/>
                <a:sym typeface="Wingdings"/>
              </a:rPr>
              <a:t>CT scan with delayed images: kidneys +</a:t>
            </a:r>
            <a:r>
              <a:rPr lang="en-US" dirty="0" err="1" smtClean="0">
                <a:cs typeface="Symbol" charset="2"/>
                <a:sym typeface="Wingdings"/>
              </a:rPr>
              <a:t>abd</a:t>
            </a:r>
            <a:r>
              <a:rPr lang="en-US" dirty="0" smtClean="0">
                <a:cs typeface="Symbol" charset="2"/>
                <a:sym typeface="Wingdings"/>
              </a:rPr>
              <a:t> organs</a:t>
            </a:r>
          </a:p>
          <a:p>
            <a:pPr lvl="2"/>
            <a:r>
              <a:rPr lang="en-US" dirty="0" err="1" smtClean="0">
                <a:cs typeface="Symbol" charset="2"/>
                <a:sym typeface="Wingdings"/>
              </a:rPr>
              <a:t>Cystogram</a:t>
            </a:r>
            <a:r>
              <a:rPr lang="en-US" dirty="0" smtClean="0">
                <a:cs typeface="Symbol" charset="2"/>
                <a:sym typeface="Wingdings"/>
              </a:rPr>
              <a:t>: bladder</a:t>
            </a:r>
          </a:p>
          <a:p>
            <a:endParaRPr lang="en-US" dirty="0" smtClean="0">
              <a:cs typeface="Symbol" charset="2"/>
              <a:sym typeface="Wingding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Urinalysis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cs typeface="Symbol" charset="2"/>
                <a:sym typeface="Wingdings"/>
              </a:rPr>
              <a:t>Microscopic </a:t>
            </a:r>
            <a:r>
              <a:rPr lang="en-US" dirty="0" err="1" smtClean="0">
                <a:cs typeface="Symbol" charset="2"/>
                <a:sym typeface="Wingdings"/>
              </a:rPr>
              <a:t>hematuria</a:t>
            </a:r>
            <a:endParaRPr lang="en-US" dirty="0" smtClean="0">
              <a:cs typeface="Symbol" charset="2"/>
              <a:sym typeface="Wingdings"/>
            </a:endParaRPr>
          </a:p>
          <a:p>
            <a:pPr lvl="1"/>
            <a:r>
              <a:rPr lang="en-US" dirty="0" smtClean="0">
                <a:cs typeface="Symbol" charset="2"/>
                <a:sym typeface="Wingdings"/>
              </a:rPr>
              <a:t>Pediatric population</a:t>
            </a:r>
          </a:p>
          <a:p>
            <a:pPr lvl="2"/>
            <a:r>
              <a:rPr lang="en-US" dirty="0" smtClean="0">
                <a:cs typeface="Symbol" charset="2"/>
                <a:sym typeface="Wingdings"/>
              </a:rPr>
              <a:t>Routinely used but controversial</a:t>
            </a:r>
          </a:p>
          <a:p>
            <a:pPr lvl="2"/>
            <a:r>
              <a:rPr lang="en-US" dirty="0" smtClean="0">
                <a:cs typeface="Symbol" charset="2"/>
                <a:sym typeface="Wingdings"/>
              </a:rPr>
              <a:t>Cutoff levels of 5-50 RBC/</a:t>
            </a:r>
            <a:r>
              <a:rPr lang="en-US" dirty="0" err="1" smtClean="0">
                <a:cs typeface="Symbol" charset="2"/>
                <a:sym typeface="Wingdings"/>
              </a:rPr>
              <a:t>hpf</a:t>
            </a:r>
            <a:r>
              <a:rPr lang="en-US" dirty="0" smtClean="0">
                <a:cs typeface="Symbol" charset="2"/>
                <a:sym typeface="Wingdings"/>
              </a:rPr>
              <a:t> used for additional abdominal imaging</a:t>
            </a:r>
          </a:p>
          <a:p>
            <a:pPr lvl="2"/>
            <a:r>
              <a:rPr lang="en-US" dirty="0" smtClean="0">
                <a:cs typeface="Symbol" charset="2"/>
                <a:sym typeface="Wingdings"/>
              </a:rPr>
              <a:t>Vast majority of GU injuries have &gt;50 RBC/</a:t>
            </a:r>
            <a:r>
              <a:rPr lang="en-US" dirty="0" err="1" smtClean="0">
                <a:cs typeface="Symbol" charset="2"/>
                <a:sym typeface="Wingdings"/>
              </a:rPr>
              <a:t>hpf</a:t>
            </a:r>
            <a:endParaRPr lang="en-US" dirty="0" smtClean="0">
              <a:cs typeface="Symbol" charset="2"/>
              <a:sym typeface="Wingdings"/>
            </a:endParaRPr>
          </a:p>
          <a:p>
            <a:pPr lvl="1"/>
            <a:r>
              <a:rPr lang="en-US" dirty="0" smtClean="0">
                <a:cs typeface="Symbol" charset="2"/>
                <a:sym typeface="Wingdings"/>
              </a:rPr>
              <a:t>Adult population</a:t>
            </a:r>
          </a:p>
          <a:p>
            <a:pPr lvl="2"/>
            <a:r>
              <a:rPr lang="en-US" dirty="0" smtClean="0">
                <a:cs typeface="Symbol" charset="2"/>
                <a:sym typeface="Wingdings"/>
              </a:rPr>
              <a:t>Controversial</a:t>
            </a:r>
          </a:p>
          <a:p>
            <a:pPr lvl="2"/>
            <a:r>
              <a:rPr lang="en-US" dirty="0" smtClean="0">
                <a:cs typeface="Symbol" charset="2"/>
                <a:sym typeface="Wingdings"/>
              </a:rPr>
              <a:t>Cutoff levels of &gt;10 –&gt;25 RBC/</a:t>
            </a:r>
            <a:r>
              <a:rPr lang="en-US" dirty="0" err="1" smtClean="0">
                <a:cs typeface="Symbol" charset="2"/>
                <a:sym typeface="Wingdings"/>
              </a:rPr>
              <a:t>hpf</a:t>
            </a:r>
            <a:r>
              <a:rPr lang="en-US" dirty="0" smtClean="0">
                <a:cs typeface="Symbol" charset="2"/>
                <a:sym typeface="Wingdings"/>
              </a:rPr>
              <a:t> used for additional abdominal imaging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Urinalysis</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t>Microscopic </a:t>
            </a:r>
            <a:r>
              <a:rPr lang="en-US" dirty="0" err="1" smtClean="0"/>
              <a:t>hematuria</a:t>
            </a:r>
            <a:endParaRPr lang="en-US" dirty="0" smtClean="0"/>
          </a:p>
          <a:p>
            <a:pPr lvl="1"/>
            <a:r>
              <a:rPr lang="en-US" dirty="0" smtClean="0"/>
              <a:t>Adult population</a:t>
            </a:r>
          </a:p>
          <a:p>
            <a:pPr lvl="2"/>
            <a:r>
              <a:rPr lang="en-US" dirty="0" smtClean="0"/>
              <a:t>Standard based on old studies that attempted to identify renal injury requiring intervention</a:t>
            </a:r>
          </a:p>
          <a:p>
            <a:pPr lvl="3"/>
            <a:r>
              <a:rPr lang="en-US" dirty="0" smtClean="0"/>
              <a:t>Blunt trauma patient needs upper urinary tract imaging if…</a:t>
            </a:r>
          </a:p>
          <a:p>
            <a:pPr lvl="4"/>
            <a:r>
              <a:rPr lang="en-US" dirty="0"/>
              <a:t>G</a:t>
            </a:r>
            <a:r>
              <a:rPr lang="en-US" dirty="0" smtClean="0"/>
              <a:t>ross </a:t>
            </a:r>
            <a:r>
              <a:rPr lang="en-US" dirty="0" err="1" smtClean="0"/>
              <a:t>hematuria</a:t>
            </a:r>
            <a:endParaRPr lang="en-US" dirty="0" smtClean="0"/>
          </a:p>
          <a:p>
            <a:pPr lvl="4"/>
            <a:r>
              <a:rPr lang="en-US" dirty="0" smtClean="0"/>
              <a:t>Microscopic </a:t>
            </a:r>
            <a:r>
              <a:rPr lang="en-US" dirty="0" err="1" smtClean="0"/>
              <a:t>hematuria</a:t>
            </a:r>
            <a:r>
              <a:rPr lang="en-US" dirty="0" smtClean="0"/>
              <a:t> and shock</a:t>
            </a:r>
          </a:p>
          <a:p>
            <a:pPr lvl="3"/>
            <a:r>
              <a:rPr lang="en-US" dirty="0" smtClean="0"/>
              <a:t>These studies did not take in to account:</a:t>
            </a:r>
          </a:p>
          <a:p>
            <a:pPr lvl="4"/>
            <a:r>
              <a:rPr lang="en-US" dirty="0" smtClean="0"/>
              <a:t>Renal injuries not requiring intervention</a:t>
            </a:r>
          </a:p>
          <a:p>
            <a:pPr lvl="4"/>
            <a:r>
              <a:rPr lang="en-US" dirty="0" smtClean="0"/>
              <a:t>Ability of microscopic </a:t>
            </a:r>
            <a:r>
              <a:rPr lang="en-US" dirty="0" err="1" smtClean="0"/>
              <a:t>hematuria</a:t>
            </a:r>
            <a:r>
              <a:rPr lang="en-US" dirty="0" smtClean="0"/>
              <a:t> to account for non-GU injuries</a:t>
            </a:r>
          </a:p>
          <a:p>
            <a:pPr lvl="4"/>
            <a:r>
              <a:rPr lang="en-US" dirty="0" smtClean="0"/>
              <a:t>The ability of microscopic </a:t>
            </a:r>
            <a:r>
              <a:rPr lang="en-US" dirty="0" err="1" smtClean="0"/>
              <a:t>hematuria</a:t>
            </a:r>
            <a:r>
              <a:rPr lang="en-US" dirty="0" smtClean="0"/>
              <a:t> to detect lower urinary tract injuries</a:t>
            </a:r>
          </a:p>
          <a:p>
            <a:pPr lvl="2"/>
            <a:r>
              <a:rPr lang="en-US" dirty="0" smtClean="0"/>
              <a:t>Degree of </a:t>
            </a:r>
            <a:r>
              <a:rPr lang="en-US" dirty="0" err="1" smtClean="0"/>
              <a:t>hematuria</a:t>
            </a:r>
            <a:r>
              <a:rPr lang="en-US" dirty="0" smtClean="0"/>
              <a:t> requiring abdominal imaging varies from &gt;10 RBC/</a:t>
            </a:r>
            <a:r>
              <a:rPr lang="en-US" dirty="0" err="1" smtClean="0"/>
              <a:t>hpf</a:t>
            </a:r>
            <a:r>
              <a:rPr lang="en-US" dirty="0" smtClean="0"/>
              <a:t> to &gt;25 RBC/</a:t>
            </a:r>
            <a:r>
              <a:rPr lang="en-US" dirty="0" err="1" smtClean="0"/>
              <a:t>hpf</a:t>
            </a:r>
            <a:endParaRPr lang="en-US" dirty="0" smtClean="0"/>
          </a:p>
          <a:p>
            <a:pPr lvl="2"/>
            <a:r>
              <a:rPr lang="en-US" dirty="0" smtClean="0"/>
              <a:t>Consider the whole picture: degree of </a:t>
            </a:r>
            <a:r>
              <a:rPr lang="en-US" dirty="0" err="1" smtClean="0"/>
              <a:t>hematuria</a:t>
            </a:r>
            <a:r>
              <a:rPr lang="en-US" dirty="0" smtClean="0"/>
              <a:t>, mechanism of action, and additional physical exam findings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Additional </a:t>
            </a:r>
            <a:r>
              <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L</a:t>
            </a:r>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abs</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normAutofit/>
          </a:bodyPr>
          <a:lstStyle/>
          <a:p>
            <a:r>
              <a:rPr lang="en-US" dirty="0" smtClean="0"/>
              <a:t>Complete blood count</a:t>
            </a:r>
          </a:p>
          <a:p>
            <a:r>
              <a:rPr lang="en-US" dirty="0" smtClean="0"/>
              <a:t>Type and screen</a:t>
            </a:r>
          </a:p>
          <a:p>
            <a:r>
              <a:rPr lang="en-US" dirty="0" smtClean="0"/>
              <a:t>BUN and </a:t>
            </a:r>
            <a:r>
              <a:rPr lang="en-US" dirty="0" err="1" smtClean="0"/>
              <a:t>Creatnine</a:t>
            </a:r>
            <a:r>
              <a:rPr lang="en-US" dirty="0" smtClean="0"/>
              <a:t> levels</a:t>
            </a:r>
          </a:p>
          <a:p>
            <a:pPr lvl="1"/>
            <a:r>
              <a:rPr lang="en-US" dirty="0" smtClean="0"/>
              <a:t>Increase with:</a:t>
            </a:r>
          </a:p>
          <a:p>
            <a:pPr lvl="2"/>
            <a:r>
              <a:rPr lang="en-US" dirty="0" smtClean="0"/>
              <a:t>Renal injury</a:t>
            </a:r>
          </a:p>
          <a:p>
            <a:pPr lvl="2"/>
            <a:r>
              <a:rPr lang="en-US" dirty="0" err="1" smtClean="0"/>
              <a:t>Ureter</a:t>
            </a:r>
            <a:r>
              <a:rPr lang="en-US" dirty="0" smtClean="0"/>
              <a:t>/bladder injury</a:t>
            </a:r>
          </a:p>
          <a:p>
            <a:r>
              <a:rPr lang="en-US" dirty="0" smtClean="0"/>
              <a:t>CT abdomen with contrast</a:t>
            </a:r>
          </a:p>
          <a:p>
            <a:r>
              <a:rPr lang="en-US" dirty="0" smtClean="0"/>
              <a:t>X-ray</a:t>
            </a:r>
          </a:p>
          <a:p>
            <a:r>
              <a:rPr lang="en-US" dirty="0" smtClean="0"/>
              <a:t>Ultrasound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normAutofit fontScale="92500"/>
          </a:bodyPr>
          <a:lstStyle/>
          <a:p>
            <a:r>
              <a:rPr lang="en-US" dirty="0" smtClean="0"/>
              <a:t>Upper urinary tract</a:t>
            </a:r>
          </a:p>
          <a:p>
            <a:pPr lvl="1"/>
            <a:r>
              <a:rPr lang="en-US" dirty="0" smtClean="0"/>
              <a:t>Renal injuries</a:t>
            </a:r>
          </a:p>
          <a:p>
            <a:pPr lvl="2"/>
            <a:r>
              <a:rPr lang="en-US" dirty="0" smtClean="0">
                <a:sym typeface="Wingdings"/>
              </a:rPr>
              <a:t>Lumbar spine fractures (esp. transverse process fractures)</a:t>
            </a:r>
            <a:endParaRPr lang="en-US" dirty="0" smtClean="0"/>
          </a:p>
          <a:p>
            <a:pPr lvl="2"/>
            <a:r>
              <a:rPr lang="en-US" dirty="0" smtClean="0"/>
              <a:t>Injury grade guides treatment</a:t>
            </a:r>
          </a:p>
          <a:p>
            <a:pPr lvl="3"/>
            <a:r>
              <a:rPr lang="en-US" dirty="0" smtClean="0"/>
              <a:t>Grade I-III: non-operative repair in children and adults</a:t>
            </a:r>
          </a:p>
          <a:p>
            <a:pPr lvl="3"/>
            <a:r>
              <a:rPr lang="en-US" dirty="0" smtClean="0"/>
              <a:t>Grade IV:  half require surgery</a:t>
            </a:r>
          </a:p>
          <a:p>
            <a:pPr lvl="3"/>
            <a:r>
              <a:rPr lang="en-US" dirty="0" smtClean="0"/>
              <a:t>Grade V:  all require surgery</a:t>
            </a:r>
          </a:p>
          <a:p>
            <a:pPr lvl="2"/>
            <a:r>
              <a:rPr lang="en-US" dirty="0" smtClean="0"/>
              <a:t>Acute complications</a:t>
            </a:r>
          </a:p>
          <a:p>
            <a:pPr lvl="3"/>
            <a:r>
              <a:rPr lang="en-US" dirty="0" smtClean="0"/>
              <a:t>Hemorrhage, </a:t>
            </a:r>
            <a:r>
              <a:rPr lang="en-US" dirty="0" err="1" smtClean="0"/>
              <a:t>urinoma</a:t>
            </a:r>
            <a:r>
              <a:rPr lang="en-US" dirty="0" smtClean="0"/>
              <a:t>, </a:t>
            </a:r>
            <a:r>
              <a:rPr lang="en-US" dirty="0" err="1" smtClean="0"/>
              <a:t>hydronephrosis</a:t>
            </a:r>
            <a:r>
              <a:rPr lang="en-US" dirty="0" smtClean="0"/>
              <a:t>, arterial </a:t>
            </a:r>
            <a:r>
              <a:rPr lang="en-US" dirty="0" err="1" smtClean="0"/>
              <a:t>pseudoaneurysm</a:t>
            </a:r>
            <a:r>
              <a:rPr lang="en-US" dirty="0" smtClean="0"/>
              <a:t>, infection</a:t>
            </a:r>
          </a:p>
          <a:p>
            <a:pPr lvl="2"/>
            <a:r>
              <a:rPr lang="en-US" dirty="0" smtClean="0"/>
              <a:t>Long-term complications</a:t>
            </a:r>
          </a:p>
          <a:p>
            <a:pPr lvl="3"/>
            <a:r>
              <a:rPr lang="en-US" dirty="0" smtClean="0"/>
              <a:t>Renal failure, hypertension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228600"/>
            <a:ext cx="9144000" cy="1143000"/>
          </a:xfrm>
        </p:spPr>
        <p:txBody>
          <a:bodyPr anchor="t">
            <a:normAutofit/>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 Grading System</a:t>
            </a:r>
            <a:endParaRPr lang="en-US" b="1" i="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latin typeface="Times New Roman" charset="0"/>
            </a:endParaRPr>
          </a:p>
        </p:txBody>
      </p:sp>
      <p:graphicFrame>
        <p:nvGraphicFramePr>
          <p:cNvPr id="46121" name="Group 41"/>
          <p:cNvGraphicFramePr>
            <a:graphicFrameLocks noGrp="1"/>
          </p:cNvGraphicFramePr>
          <p:nvPr>
            <p:ph type="tbl" idx="1"/>
          </p:nvPr>
        </p:nvGraphicFramePr>
        <p:xfrm>
          <a:off x="152400" y="1524000"/>
          <a:ext cx="8839200" cy="5443538"/>
        </p:xfrm>
        <a:graphic>
          <a:graphicData uri="http://schemas.openxmlformats.org/drawingml/2006/table">
            <a:tbl>
              <a:tblPr/>
              <a:tblGrid>
                <a:gridCol w="990600"/>
                <a:gridCol w="7848600"/>
              </a:tblGrid>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Grade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3200400" algn="l"/>
                        </a:tabLst>
                      </a:pPr>
                      <a:r>
                        <a:rPr kumimoji="0" lang="en-US" sz="2400" b="0" i="0" u="none" strike="noStrike" cap="none" normalizeH="0" baseline="0" dirty="0">
                          <a:ln>
                            <a:noFill/>
                          </a:ln>
                          <a:solidFill>
                            <a:schemeClr val="tx1"/>
                          </a:solidFill>
                          <a:effectLst/>
                          <a:latin typeface="+mn-lt"/>
                        </a:rPr>
                        <a:t>Description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mn-lt"/>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Contusion or non-expanding </a:t>
                      </a:r>
                      <a:r>
                        <a:rPr kumimoji="0" lang="en-US" sz="2400" b="0" i="0" u="none" strike="noStrike" cap="none" normalizeH="0" baseline="0" dirty="0" err="1">
                          <a:ln>
                            <a:noFill/>
                          </a:ln>
                          <a:solidFill>
                            <a:schemeClr val="tx1"/>
                          </a:solidFill>
                          <a:effectLst/>
                          <a:latin typeface="+mn-lt"/>
                        </a:rPr>
                        <a:t>subcapsular</a:t>
                      </a:r>
                      <a:r>
                        <a:rPr kumimoji="0" lang="en-US" sz="2400" b="0" i="0" u="none" strike="noStrike" cap="none" normalizeH="0" baseline="0" dirty="0">
                          <a:ln>
                            <a:noFill/>
                          </a:ln>
                          <a:solidFill>
                            <a:schemeClr val="tx1"/>
                          </a:solidFill>
                          <a:effectLst/>
                          <a:latin typeface="+mn-lt"/>
                        </a:rPr>
                        <a:t> </a:t>
                      </a:r>
                      <a:r>
                        <a:rPr kumimoji="0" lang="en-US" sz="2400" b="0" i="0" u="none" strike="noStrike" cap="none" normalizeH="0" baseline="0" dirty="0" smtClean="0">
                          <a:ln>
                            <a:noFill/>
                          </a:ln>
                          <a:solidFill>
                            <a:schemeClr val="tx1"/>
                          </a:solidFill>
                          <a:effectLst/>
                          <a:latin typeface="+mn-lt"/>
                        </a:rPr>
                        <a:t>hematoma</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mn-lt"/>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mn-lt"/>
                        </a:rPr>
                        <a:t>Non-expanding perirenal haematoma, cortical laceration &lt;1 cm deep without extravasation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mn-lt"/>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Cortical laceration &gt;1 cm without </a:t>
                      </a:r>
                      <a:r>
                        <a:rPr kumimoji="0" lang="en-US" sz="2400" b="0" i="0" u="none" strike="noStrike" cap="none" normalizeH="0" baseline="0" dirty="0" smtClean="0">
                          <a:ln>
                            <a:noFill/>
                          </a:ln>
                          <a:solidFill>
                            <a:schemeClr val="tx1"/>
                          </a:solidFill>
                          <a:effectLst/>
                          <a:latin typeface="+mn-lt"/>
                        </a:rPr>
                        <a:t>urinary </a:t>
                      </a:r>
                      <a:r>
                        <a:rPr kumimoji="0" lang="en-US" sz="2400" b="0" i="0" u="none" strike="noStrike" cap="none" normalizeH="0" baseline="0" dirty="0" err="1" smtClean="0">
                          <a:ln>
                            <a:noFill/>
                          </a:ln>
                          <a:solidFill>
                            <a:schemeClr val="tx1"/>
                          </a:solidFill>
                          <a:effectLst/>
                          <a:latin typeface="+mn-lt"/>
                        </a:rPr>
                        <a:t>extravasation</a:t>
                      </a:r>
                      <a:r>
                        <a:rPr kumimoji="0" lang="en-US" sz="2400" b="0" i="0" u="none" strike="noStrike" cap="none" normalizeH="0" baseline="0" dirty="0" smtClean="0">
                          <a:ln>
                            <a:noFill/>
                          </a:ln>
                          <a:solidFill>
                            <a:schemeClr val="tx1"/>
                          </a:solidFill>
                          <a:effectLst/>
                          <a:latin typeface="+mn-lt"/>
                        </a:rPr>
                        <a:t> or collecting duct rupture</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mn-lt"/>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Laceration through </a:t>
                      </a:r>
                      <a:r>
                        <a:rPr kumimoji="0" lang="en-US" sz="2400" b="0" i="0" u="none" strike="noStrike" cap="none" normalizeH="0" baseline="0" dirty="0" err="1">
                          <a:ln>
                            <a:noFill/>
                          </a:ln>
                          <a:solidFill>
                            <a:schemeClr val="tx1"/>
                          </a:solidFill>
                          <a:effectLst/>
                          <a:latin typeface="+mn-lt"/>
                        </a:rPr>
                        <a:t>corticomedullary</a:t>
                      </a:r>
                      <a:r>
                        <a:rPr kumimoji="0" lang="en-US" sz="2400" b="0" i="0" u="none" strike="noStrike" cap="none" normalizeH="0" baseline="0" dirty="0">
                          <a:ln>
                            <a:noFill/>
                          </a:ln>
                          <a:solidFill>
                            <a:schemeClr val="tx1"/>
                          </a:solidFill>
                          <a:effectLst/>
                          <a:latin typeface="+mn-lt"/>
                        </a:rPr>
                        <a:t> junction into collecting  system</a:t>
                      </a:r>
                      <a:r>
                        <a:rPr kumimoji="0" lang="en-US" sz="2400" b="0" i="0" u="none" strike="noStrike" cap="none" normalizeH="0" baseline="0" dirty="0" smtClean="0">
                          <a:ln>
                            <a:noFill/>
                          </a:ln>
                          <a:solidFill>
                            <a:schemeClr val="tx1"/>
                          </a:solidFill>
                          <a:effectLst/>
                          <a:latin typeface="+mn-lt"/>
                        </a:rPr>
                        <a:t> or renal artery </a:t>
                      </a:r>
                      <a:r>
                        <a:rPr kumimoji="0" lang="en-US" sz="2400" b="0" i="0" u="none" strike="noStrike" cap="none" normalizeH="0" baseline="0" dirty="0">
                          <a:ln>
                            <a:noFill/>
                          </a:ln>
                          <a:solidFill>
                            <a:schemeClr val="tx1"/>
                          </a:solidFill>
                          <a:effectLst/>
                          <a:latin typeface="+mn-lt"/>
                        </a:rPr>
                        <a:t>or vein injury with contained </a:t>
                      </a:r>
                      <a:r>
                        <a:rPr kumimoji="0" lang="en-US" sz="2400" b="0" i="0" u="none" strike="noStrike" cap="none" normalizeH="0" baseline="0" dirty="0" smtClean="0">
                          <a:ln>
                            <a:noFill/>
                          </a:ln>
                          <a:solidFill>
                            <a:schemeClr val="tx1"/>
                          </a:solidFill>
                          <a:effectLst/>
                          <a:latin typeface="+mn-lt"/>
                        </a:rPr>
                        <a:t>hematoma</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mn-lt"/>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Shattered </a:t>
                      </a:r>
                      <a:r>
                        <a:rPr kumimoji="0" lang="en-US" sz="2400" b="0" i="0" u="none" strike="noStrike" cap="none" normalizeH="0" baseline="0" dirty="0">
                          <a:ln>
                            <a:noFill/>
                          </a:ln>
                          <a:solidFill>
                            <a:schemeClr val="tx1"/>
                          </a:solidFill>
                          <a:effectLst/>
                          <a:latin typeface="+mn-lt"/>
                        </a:rPr>
                        <a:t>kidney or</a:t>
                      </a:r>
                      <a:r>
                        <a:rPr kumimoji="0" lang="en-US" sz="2400" b="0" i="0" u="none" strike="noStrike" cap="none" normalizeH="0" baseline="0" dirty="0" smtClean="0">
                          <a:ln>
                            <a:noFill/>
                          </a:ln>
                          <a:solidFill>
                            <a:schemeClr val="tx1"/>
                          </a:solidFill>
                          <a:effectLst/>
                          <a:latin typeface="+mn-lt"/>
                        </a:rPr>
                        <a:t> renal </a:t>
                      </a:r>
                      <a:r>
                        <a:rPr kumimoji="0" lang="en-US" sz="2400" b="0" i="0" u="none" strike="noStrike" cap="none" normalizeH="0" baseline="0" dirty="0">
                          <a:ln>
                            <a:noFill/>
                          </a:ln>
                          <a:solidFill>
                            <a:schemeClr val="tx1"/>
                          </a:solidFill>
                          <a:effectLst/>
                          <a:latin typeface="+mn-lt"/>
                        </a:rPr>
                        <a:t>pedicle</a:t>
                      </a:r>
                      <a:r>
                        <a:rPr kumimoji="0" lang="en-US" sz="2400" b="0" i="0" u="none" strike="noStrike" cap="none" normalizeH="0" baseline="0" dirty="0" smtClean="0">
                          <a:ln>
                            <a:noFill/>
                          </a:ln>
                          <a:solidFill>
                            <a:schemeClr val="tx1"/>
                          </a:solidFill>
                          <a:effectLst/>
                          <a:latin typeface="+mn-lt"/>
                        </a:rPr>
                        <a:t> avulsion</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 Grading System</a:t>
            </a:r>
            <a:endParaRPr lang="en-US" dirty="0"/>
          </a:p>
        </p:txBody>
      </p:sp>
      <p:pic>
        <p:nvPicPr>
          <p:cNvPr id="3" name="Picture 2"/>
          <p:cNvPicPr>
            <a:picLocks noChangeAspect="1" noChangeArrowheads="1"/>
          </p:cNvPicPr>
          <p:nvPr/>
        </p:nvPicPr>
        <p:blipFill>
          <a:blip r:embed="rId2"/>
          <a:srcRect/>
          <a:stretch>
            <a:fillRect/>
          </a:stretch>
        </p:blipFill>
        <p:spPr bwMode="auto">
          <a:xfrm>
            <a:off x="1485900" y="1564011"/>
            <a:ext cx="5981700" cy="529398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a:xfrm>
            <a:off x="457200" y="1600200"/>
            <a:ext cx="8458200" cy="5257800"/>
          </a:xfrm>
        </p:spPr>
        <p:txBody>
          <a:bodyPr>
            <a:normAutofit/>
          </a:bodyPr>
          <a:lstStyle/>
          <a:p>
            <a:pPr lvl="1"/>
            <a:r>
              <a:rPr lang="en-US" dirty="0" smtClean="0"/>
              <a:t>Renal injuries (cc)</a:t>
            </a:r>
          </a:p>
          <a:p>
            <a:pPr lvl="2"/>
            <a:r>
              <a:rPr lang="en-US" dirty="0" err="1" smtClean="0"/>
              <a:t>Renovascular</a:t>
            </a:r>
            <a:r>
              <a:rPr lang="en-US" dirty="0" smtClean="0"/>
              <a:t> injuries</a:t>
            </a:r>
          </a:p>
          <a:p>
            <a:pPr lvl="3"/>
            <a:r>
              <a:rPr lang="en-US" sz="2400" dirty="0" smtClean="0"/>
              <a:t>Most severe, but rare</a:t>
            </a:r>
          </a:p>
          <a:p>
            <a:pPr lvl="3"/>
            <a:r>
              <a:rPr lang="en-US" sz="2400" dirty="0" smtClean="0"/>
              <a:t>Renal artery thrombosis most common</a:t>
            </a:r>
          </a:p>
          <a:p>
            <a:pPr lvl="3"/>
            <a:r>
              <a:rPr lang="en-US" sz="2400" dirty="0" smtClean="0"/>
              <a:t>CT abdomen with contrast = screening test of choice</a:t>
            </a:r>
          </a:p>
          <a:p>
            <a:pPr lvl="5"/>
            <a:r>
              <a:rPr lang="en-US" sz="2400" dirty="0" smtClean="0"/>
              <a:t>Renal pedicle contrast </a:t>
            </a:r>
            <a:r>
              <a:rPr lang="en-US" sz="2400" dirty="0" err="1" smtClean="0"/>
              <a:t>extravasation</a:t>
            </a:r>
            <a:endParaRPr lang="en-US" sz="2400" dirty="0" smtClean="0"/>
          </a:p>
          <a:p>
            <a:pPr lvl="5"/>
            <a:r>
              <a:rPr lang="en-US" sz="2400" dirty="0" smtClean="0"/>
              <a:t>Complete/focal non-enhancing kidney</a:t>
            </a:r>
          </a:p>
          <a:p>
            <a:pPr lvl="5"/>
            <a:r>
              <a:rPr lang="en-US" sz="2400" dirty="0" smtClean="0"/>
              <a:t>Renal </a:t>
            </a:r>
            <a:r>
              <a:rPr lang="en-US" sz="2400" dirty="0" err="1" smtClean="0"/>
              <a:t>hilar</a:t>
            </a:r>
            <a:r>
              <a:rPr lang="en-US" sz="2400" dirty="0" smtClean="0"/>
              <a:t> </a:t>
            </a:r>
            <a:r>
              <a:rPr lang="en-US" sz="2400" dirty="0" err="1" smtClean="0"/>
              <a:t>hematoma</a:t>
            </a:r>
            <a:endParaRPr lang="en-US" sz="2400" dirty="0" smtClean="0"/>
          </a:p>
          <a:p>
            <a:pPr lvl="6"/>
            <a:r>
              <a:rPr lang="en-US" sz="2400" dirty="0" err="1" smtClean="0"/>
              <a:t>Hilar</a:t>
            </a:r>
            <a:r>
              <a:rPr lang="en-US" sz="2400" dirty="0" smtClean="0"/>
              <a:t> hematoma + normally enhancing kidney =&gt; renal vein injury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lstStyle/>
          <a:p>
            <a:pPr lvl="2"/>
            <a:r>
              <a:rPr lang="en-US" dirty="0" err="1" smtClean="0"/>
              <a:t>Renovascular</a:t>
            </a:r>
            <a:r>
              <a:rPr lang="en-US" dirty="0" smtClean="0"/>
              <a:t> injuries (cc)</a:t>
            </a:r>
          </a:p>
          <a:p>
            <a:pPr lvl="3"/>
            <a:r>
              <a:rPr lang="en-US" sz="2400" dirty="0" smtClean="0"/>
              <a:t>Treatment</a:t>
            </a:r>
          </a:p>
          <a:p>
            <a:pPr lvl="4"/>
            <a:r>
              <a:rPr lang="en-US" sz="2400" dirty="0" smtClean="0"/>
              <a:t>Complete </a:t>
            </a:r>
            <a:r>
              <a:rPr lang="en-US" sz="2400" dirty="0" err="1" smtClean="0"/>
              <a:t>devascularization</a:t>
            </a:r>
            <a:r>
              <a:rPr lang="en-US" sz="2400" dirty="0" smtClean="0"/>
              <a:t> </a:t>
            </a:r>
          </a:p>
          <a:p>
            <a:pPr lvl="5"/>
            <a:r>
              <a:rPr lang="en-US" sz="2400" dirty="0" smtClean="0"/>
              <a:t>Emergency— vascular repair attempted; most result in </a:t>
            </a:r>
            <a:r>
              <a:rPr lang="en-US" sz="2400" dirty="0" err="1" smtClean="0"/>
              <a:t>nephrectomy</a:t>
            </a:r>
            <a:endParaRPr lang="en-US" sz="2400" dirty="0" smtClean="0"/>
          </a:p>
          <a:p>
            <a:pPr lvl="4"/>
            <a:r>
              <a:rPr lang="en-US" sz="2400" dirty="0" smtClean="0"/>
              <a:t>Renal artery </a:t>
            </a:r>
            <a:r>
              <a:rPr lang="en-US" sz="2400" dirty="0" err="1" smtClean="0"/>
              <a:t>pseudoaneurysm</a:t>
            </a:r>
            <a:r>
              <a:rPr lang="en-US" sz="2400" dirty="0" smtClean="0"/>
              <a:t>/dissection</a:t>
            </a:r>
          </a:p>
          <a:p>
            <a:pPr lvl="5"/>
            <a:r>
              <a:rPr lang="en-US" sz="2400" dirty="0" smtClean="0"/>
              <a:t>Angiographic </a:t>
            </a:r>
            <a:r>
              <a:rPr lang="en-US" sz="2400" dirty="0" err="1" smtClean="0"/>
              <a:t>embolization</a:t>
            </a:r>
            <a:endParaRPr lang="en-US" sz="2400" dirty="0" smtClean="0"/>
          </a:p>
          <a:p>
            <a:pPr lvl="5"/>
            <a:r>
              <a:rPr lang="en-US" sz="2400" dirty="0" smtClean="0"/>
              <a:t>Endovascular stent placement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Epidemiology</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Injury frequency of abdominal organs:</a:t>
            </a:r>
          </a:p>
          <a:p>
            <a:pPr lvl="1"/>
            <a:r>
              <a:rPr lang="en-US" dirty="0" err="1"/>
              <a:t>S</a:t>
            </a:r>
            <a:r>
              <a:rPr lang="en-US" dirty="0" err="1" smtClean="0"/>
              <a:t>plenic</a:t>
            </a:r>
            <a:r>
              <a:rPr lang="en-US" dirty="0" smtClean="0"/>
              <a:t> injuries—25%</a:t>
            </a:r>
          </a:p>
          <a:p>
            <a:pPr lvl="1"/>
            <a:r>
              <a:rPr lang="en-US" dirty="0" smtClean="0"/>
              <a:t>Liver injuries—15-20% </a:t>
            </a:r>
          </a:p>
          <a:p>
            <a:pPr lvl="1"/>
            <a:r>
              <a:rPr lang="en-US" dirty="0" smtClean="0"/>
              <a:t>Renal Injuries—10%</a:t>
            </a:r>
          </a:p>
          <a:p>
            <a:r>
              <a:rPr lang="en-US" dirty="0" smtClean="0"/>
              <a:t>Most common between 20-35 years of age</a:t>
            </a:r>
          </a:p>
          <a:p>
            <a:r>
              <a:rPr lang="en-US" dirty="0" smtClean="0"/>
              <a:t>More common in men</a:t>
            </a:r>
          </a:p>
          <a:p>
            <a:r>
              <a:rPr lang="en-US" dirty="0" smtClean="0"/>
              <a:t>Mechanism</a:t>
            </a:r>
          </a:p>
          <a:p>
            <a:pPr lvl="1"/>
            <a:r>
              <a:rPr lang="en-US" dirty="0" smtClean="0"/>
              <a:t>Blunt—90%</a:t>
            </a:r>
          </a:p>
          <a:p>
            <a:pPr lvl="1"/>
            <a:r>
              <a:rPr lang="en-US" dirty="0" smtClean="0"/>
              <a:t>Penetrating—10%</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5" name="Picture 4"/>
          <p:cNvPicPr>
            <a:picLocks noChangeAspect="1" noChangeArrowheads="1"/>
          </p:cNvPicPr>
          <p:nvPr/>
        </p:nvPicPr>
        <p:blipFill>
          <a:blip r:embed="rId3"/>
          <a:srcRect/>
          <a:stretch>
            <a:fillRect/>
          </a:stretch>
        </p:blipFill>
        <p:spPr bwMode="auto">
          <a:xfrm>
            <a:off x="304800" y="1600200"/>
            <a:ext cx="8534400" cy="3979863"/>
          </a:xfrm>
          <a:prstGeom prst="rect">
            <a:avLst/>
          </a:prstGeom>
          <a:noFill/>
          <a:ln w="9525">
            <a:noFill/>
            <a:miter lim="800000"/>
            <a:headEnd/>
            <a:tailEnd/>
          </a:ln>
        </p:spPr>
      </p:pic>
      <p:sp>
        <p:nvSpPr>
          <p:cNvPr id="6" name="Rectangle 5"/>
          <p:cNvSpPr/>
          <p:nvPr/>
        </p:nvSpPr>
        <p:spPr>
          <a:xfrm>
            <a:off x="3886200" y="5580063"/>
            <a:ext cx="1752600" cy="584775"/>
          </a:xfrm>
          <a:prstGeom prst="rect">
            <a:avLst/>
          </a:prstGeom>
        </p:spPr>
        <p:txBody>
          <a:bodyPr wrap="square">
            <a:spAutoFit/>
          </a:bodyPr>
          <a:lstStyle/>
          <a:p>
            <a:r>
              <a:rPr lang="en-US" sz="3200" b="1" dirty="0" smtClean="0"/>
              <a:t>Grade 4</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4" name="Picture 2"/>
          <p:cNvPicPr>
            <a:picLocks noChangeAspect="1" noChangeArrowheads="1"/>
          </p:cNvPicPr>
          <p:nvPr/>
        </p:nvPicPr>
        <p:blipFill>
          <a:blip r:embed="rId2"/>
          <a:srcRect/>
          <a:stretch>
            <a:fillRect/>
          </a:stretch>
        </p:blipFill>
        <p:spPr bwMode="auto">
          <a:xfrm>
            <a:off x="1066800" y="1524000"/>
            <a:ext cx="6781800" cy="4144433"/>
          </a:xfrm>
          <a:prstGeom prst="rect">
            <a:avLst/>
          </a:prstGeom>
          <a:noFill/>
          <a:ln w="9525">
            <a:noFill/>
            <a:miter lim="800000"/>
            <a:headEnd/>
            <a:tailEnd/>
          </a:ln>
          <a:effectLst/>
        </p:spPr>
      </p:pic>
      <p:sp>
        <p:nvSpPr>
          <p:cNvPr id="5" name="TextBox 4"/>
          <p:cNvSpPr txBox="1"/>
          <p:nvPr/>
        </p:nvSpPr>
        <p:spPr>
          <a:xfrm>
            <a:off x="3200400" y="6019800"/>
            <a:ext cx="3810000" cy="584775"/>
          </a:xfrm>
          <a:prstGeom prst="rect">
            <a:avLst/>
          </a:prstGeom>
          <a:noFill/>
        </p:spPr>
        <p:txBody>
          <a:bodyPr wrap="square" rtlCol="0">
            <a:spAutoFit/>
          </a:bodyPr>
          <a:lstStyle/>
          <a:p>
            <a:r>
              <a:rPr lang="en-US" sz="3200" b="1" dirty="0" smtClean="0"/>
              <a:t>Grade 1</a:t>
            </a:r>
            <a:r>
              <a:rPr lang="en-US" sz="3200" dirty="0" smtClean="0"/>
              <a:t>; contusion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10" name="Picture 2"/>
          <p:cNvPicPr>
            <a:picLocks noChangeAspect="1" noChangeArrowheads="1"/>
          </p:cNvPicPr>
          <p:nvPr/>
        </p:nvPicPr>
        <p:blipFill>
          <a:blip r:embed="rId2"/>
          <a:srcRect/>
          <a:stretch>
            <a:fillRect/>
          </a:stretch>
        </p:blipFill>
        <p:spPr bwMode="auto">
          <a:xfrm>
            <a:off x="1981200" y="1417638"/>
            <a:ext cx="5181600" cy="5181600"/>
          </a:xfrm>
          <a:prstGeom prst="rect">
            <a:avLst/>
          </a:prstGeom>
          <a:noFill/>
          <a:ln w="9525">
            <a:noFill/>
            <a:miter lim="800000"/>
            <a:headEnd/>
            <a:tailEnd/>
          </a:ln>
          <a:effectLst/>
        </p:spPr>
      </p:pic>
      <p:sp>
        <p:nvSpPr>
          <p:cNvPr id="11" name="TextBox 10"/>
          <p:cNvSpPr txBox="1"/>
          <p:nvPr/>
        </p:nvSpPr>
        <p:spPr>
          <a:xfrm>
            <a:off x="5486400" y="6014463"/>
            <a:ext cx="1676400" cy="584775"/>
          </a:xfrm>
          <a:prstGeom prst="rect">
            <a:avLst/>
          </a:prstGeom>
          <a:noFill/>
        </p:spPr>
        <p:txBody>
          <a:bodyPr wrap="square" rtlCol="0">
            <a:spAutoFit/>
          </a:bodyPr>
          <a:lstStyle/>
          <a:p>
            <a:r>
              <a:rPr lang="en-US" sz="3200" dirty="0" smtClean="0">
                <a:solidFill>
                  <a:schemeClr val="bg1"/>
                </a:solidFill>
              </a:rPr>
              <a:t>Grade 3</a:t>
            </a:r>
            <a:endParaRPr lang="en-US" sz="3200" dirty="0">
              <a:solidFill>
                <a:schemeClr val="bg1"/>
              </a:solidFill>
            </a:endParaRPr>
          </a:p>
        </p:txBody>
      </p:sp>
      <p:sp>
        <p:nvSpPr>
          <p:cNvPr id="12" name="TextBox 11"/>
          <p:cNvSpPr txBox="1"/>
          <p:nvPr/>
        </p:nvSpPr>
        <p:spPr>
          <a:xfrm>
            <a:off x="7162800" y="5952907"/>
            <a:ext cx="1981200" cy="646331"/>
          </a:xfrm>
          <a:prstGeom prst="rect">
            <a:avLst/>
          </a:prstGeom>
          <a:noFill/>
        </p:spPr>
        <p:txBody>
          <a:bodyPr wrap="square" rtlCol="0">
            <a:spAutoFit/>
          </a:bodyPr>
          <a:lstStyle/>
          <a:p>
            <a:r>
              <a:rPr lang="en-US" dirty="0" smtClean="0"/>
              <a:t>Cortical laceration &gt;1 cm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8" name="Picture 2"/>
          <p:cNvPicPr>
            <a:picLocks noChangeAspect="1" noChangeArrowheads="1"/>
          </p:cNvPicPr>
          <p:nvPr/>
        </p:nvPicPr>
        <p:blipFill>
          <a:blip r:embed="rId2"/>
          <a:srcRect/>
          <a:stretch>
            <a:fillRect/>
          </a:stretch>
        </p:blipFill>
        <p:spPr bwMode="auto">
          <a:xfrm>
            <a:off x="1981200" y="1417638"/>
            <a:ext cx="5029200" cy="5029200"/>
          </a:xfrm>
          <a:prstGeom prst="rect">
            <a:avLst/>
          </a:prstGeom>
          <a:noFill/>
          <a:ln w="9525">
            <a:noFill/>
            <a:miter lim="800000"/>
            <a:headEnd/>
            <a:tailEnd/>
          </a:ln>
          <a:effectLst/>
        </p:spPr>
      </p:pic>
      <p:sp>
        <p:nvSpPr>
          <p:cNvPr id="9" name="TextBox 8"/>
          <p:cNvSpPr txBox="1"/>
          <p:nvPr/>
        </p:nvSpPr>
        <p:spPr>
          <a:xfrm>
            <a:off x="5486400" y="1417638"/>
            <a:ext cx="1752600" cy="584775"/>
          </a:xfrm>
          <a:prstGeom prst="rect">
            <a:avLst/>
          </a:prstGeom>
          <a:noFill/>
        </p:spPr>
        <p:txBody>
          <a:bodyPr wrap="square" rtlCol="0">
            <a:spAutoFit/>
          </a:bodyPr>
          <a:lstStyle/>
          <a:p>
            <a:r>
              <a:rPr lang="en-US" sz="3200" dirty="0" smtClean="0">
                <a:solidFill>
                  <a:schemeClr val="bg1"/>
                </a:solidFill>
              </a:rPr>
              <a:t>Grade 1</a:t>
            </a:r>
            <a:endParaRPr lang="en-US" sz="3200" dirty="0">
              <a:solidFill>
                <a:schemeClr val="bg1"/>
              </a:solidFill>
            </a:endParaRPr>
          </a:p>
        </p:txBody>
      </p:sp>
      <p:sp>
        <p:nvSpPr>
          <p:cNvPr id="10" name="TextBox 9"/>
          <p:cNvSpPr txBox="1"/>
          <p:nvPr/>
        </p:nvSpPr>
        <p:spPr>
          <a:xfrm>
            <a:off x="7010400" y="1417638"/>
            <a:ext cx="1981200" cy="646331"/>
          </a:xfrm>
          <a:prstGeom prst="rect">
            <a:avLst/>
          </a:prstGeom>
          <a:noFill/>
        </p:spPr>
        <p:txBody>
          <a:bodyPr wrap="square" rtlCol="0">
            <a:spAutoFit/>
          </a:bodyPr>
          <a:lstStyle/>
          <a:p>
            <a:r>
              <a:rPr lang="en-US" dirty="0" err="1" smtClean="0"/>
              <a:t>Subcapsular</a:t>
            </a:r>
            <a:r>
              <a:rPr lang="en-US" dirty="0" smtClean="0"/>
              <a:t> hematoma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8" name="Picture 2"/>
          <p:cNvPicPr>
            <a:picLocks noChangeAspect="1" noChangeArrowheads="1"/>
          </p:cNvPicPr>
          <p:nvPr/>
        </p:nvPicPr>
        <p:blipFill>
          <a:blip r:embed="rId2"/>
          <a:srcRect/>
          <a:stretch>
            <a:fillRect/>
          </a:stretch>
        </p:blipFill>
        <p:spPr bwMode="auto">
          <a:xfrm>
            <a:off x="1981200" y="1417638"/>
            <a:ext cx="5135562" cy="5135562"/>
          </a:xfrm>
          <a:prstGeom prst="rect">
            <a:avLst/>
          </a:prstGeom>
          <a:noFill/>
          <a:ln w="9525">
            <a:noFill/>
            <a:miter lim="800000"/>
            <a:headEnd/>
            <a:tailEnd/>
          </a:ln>
          <a:effectLst/>
        </p:spPr>
      </p:pic>
      <p:sp>
        <p:nvSpPr>
          <p:cNvPr id="9" name="TextBox 8"/>
          <p:cNvSpPr txBox="1"/>
          <p:nvPr/>
        </p:nvSpPr>
        <p:spPr>
          <a:xfrm>
            <a:off x="5257800" y="5791200"/>
            <a:ext cx="1676400" cy="584775"/>
          </a:xfrm>
          <a:prstGeom prst="rect">
            <a:avLst/>
          </a:prstGeom>
          <a:noFill/>
        </p:spPr>
        <p:txBody>
          <a:bodyPr wrap="square" rtlCol="0">
            <a:spAutoFit/>
          </a:bodyPr>
          <a:lstStyle/>
          <a:p>
            <a:r>
              <a:rPr lang="en-US" sz="3200" dirty="0" smtClean="0">
                <a:solidFill>
                  <a:schemeClr val="bg1"/>
                </a:solidFill>
              </a:rPr>
              <a:t>Grade 2</a:t>
            </a:r>
            <a:endParaRPr lang="en-US" sz="3200" dirty="0">
              <a:solidFill>
                <a:schemeClr val="bg1"/>
              </a:solidFill>
            </a:endParaRPr>
          </a:p>
        </p:txBody>
      </p:sp>
      <p:sp>
        <p:nvSpPr>
          <p:cNvPr id="10" name="TextBox 9"/>
          <p:cNvSpPr txBox="1"/>
          <p:nvPr/>
        </p:nvSpPr>
        <p:spPr>
          <a:xfrm>
            <a:off x="7116762" y="5629870"/>
            <a:ext cx="2027238" cy="923330"/>
          </a:xfrm>
          <a:prstGeom prst="rect">
            <a:avLst/>
          </a:prstGeom>
          <a:noFill/>
        </p:spPr>
        <p:txBody>
          <a:bodyPr wrap="square" rtlCol="0">
            <a:spAutoFit/>
          </a:bodyPr>
          <a:lstStyle/>
          <a:p>
            <a:r>
              <a:rPr lang="en-US" dirty="0" err="1" smtClean="0"/>
              <a:t>subcapsular</a:t>
            </a:r>
            <a:r>
              <a:rPr lang="en-US" dirty="0" smtClean="0"/>
              <a:t> and </a:t>
            </a:r>
          </a:p>
          <a:p>
            <a:r>
              <a:rPr lang="en-US" dirty="0" err="1" smtClean="0"/>
              <a:t>perinephric</a:t>
            </a:r>
            <a:r>
              <a:rPr lang="en-US" dirty="0" smtClean="0"/>
              <a:t> hematoma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8" name="Picture 2"/>
          <p:cNvPicPr>
            <a:picLocks noChangeAspect="1" noChangeArrowheads="1"/>
          </p:cNvPicPr>
          <p:nvPr/>
        </p:nvPicPr>
        <p:blipFill>
          <a:blip r:embed="rId2"/>
          <a:srcRect/>
          <a:stretch>
            <a:fillRect/>
          </a:stretch>
        </p:blipFill>
        <p:spPr bwMode="auto">
          <a:xfrm>
            <a:off x="2209800" y="1417638"/>
            <a:ext cx="4655820" cy="4953000"/>
          </a:xfrm>
          <a:prstGeom prst="rect">
            <a:avLst/>
          </a:prstGeom>
          <a:noFill/>
          <a:ln w="9525">
            <a:noFill/>
            <a:miter lim="800000"/>
            <a:headEnd/>
            <a:tailEnd/>
          </a:ln>
          <a:effectLst/>
        </p:spPr>
      </p:pic>
      <p:sp>
        <p:nvSpPr>
          <p:cNvPr id="9" name="TextBox 8"/>
          <p:cNvSpPr txBox="1"/>
          <p:nvPr/>
        </p:nvSpPr>
        <p:spPr>
          <a:xfrm>
            <a:off x="5257800" y="5785863"/>
            <a:ext cx="1760220" cy="584775"/>
          </a:xfrm>
          <a:prstGeom prst="rect">
            <a:avLst/>
          </a:prstGeom>
          <a:noFill/>
        </p:spPr>
        <p:txBody>
          <a:bodyPr wrap="square" rtlCol="0">
            <a:spAutoFit/>
          </a:bodyPr>
          <a:lstStyle/>
          <a:p>
            <a:r>
              <a:rPr lang="en-US" sz="3200" dirty="0" smtClean="0">
                <a:solidFill>
                  <a:schemeClr val="bg1"/>
                </a:solidFill>
              </a:rPr>
              <a:t>Grade 3</a:t>
            </a:r>
            <a:endParaRPr lang="en-US" sz="3200" dirty="0">
              <a:solidFill>
                <a:schemeClr val="bg1"/>
              </a:solidFill>
            </a:endParaRPr>
          </a:p>
        </p:txBody>
      </p:sp>
      <p:sp>
        <p:nvSpPr>
          <p:cNvPr id="10" name="TextBox 9"/>
          <p:cNvSpPr txBox="1"/>
          <p:nvPr/>
        </p:nvSpPr>
        <p:spPr>
          <a:xfrm>
            <a:off x="6865620" y="5724307"/>
            <a:ext cx="2278380" cy="646331"/>
          </a:xfrm>
          <a:prstGeom prst="rect">
            <a:avLst/>
          </a:prstGeom>
          <a:noFill/>
        </p:spPr>
        <p:txBody>
          <a:bodyPr wrap="square" rtlCol="0">
            <a:spAutoFit/>
          </a:bodyPr>
          <a:lstStyle/>
          <a:p>
            <a:r>
              <a:rPr lang="en-US" dirty="0" smtClean="0"/>
              <a:t>Renal laceration </a:t>
            </a:r>
          </a:p>
          <a:p>
            <a:r>
              <a:rPr lang="en-US" dirty="0" smtClean="0"/>
              <a:t>&gt;1 cm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7" name="Picture 2"/>
          <p:cNvPicPr>
            <a:picLocks noChangeAspect="1" noChangeArrowheads="1"/>
          </p:cNvPicPr>
          <p:nvPr/>
        </p:nvPicPr>
        <p:blipFill>
          <a:blip r:embed="rId2"/>
          <a:srcRect/>
          <a:stretch>
            <a:fillRect/>
          </a:stretch>
        </p:blipFill>
        <p:spPr bwMode="auto">
          <a:xfrm>
            <a:off x="2133600" y="1417638"/>
            <a:ext cx="5105400" cy="5105400"/>
          </a:xfrm>
          <a:prstGeom prst="rect">
            <a:avLst/>
          </a:prstGeom>
          <a:noFill/>
          <a:ln w="9525">
            <a:noFill/>
            <a:miter lim="800000"/>
            <a:headEnd/>
            <a:tailEnd/>
          </a:ln>
          <a:effectLst/>
        </p:spPr>
      </p:pic>
      <p:sp>
        <p:nvSpPr>
          <p:cNvPr id="8" name="TextBox 7"/>
          <p:cNvSpPr txBox="1"/>
          <p:nvPr/>
        </p:nvSpPr>
        <p:spPr>
          <a:xfrm>
            <a:off x="2133600" y="5791200"/>
            <a:ext cx="1676400" cy="584775"/>
          </a:xfrm>
          <a:prstGeom prst="rect">
            <a:avLst/>
          </a:prstGeom>
          <a:noFill/>
        </p:spPr>
        <p:txBody>
          <a:bodyPr wrap="square" rtlCol="0">
            <a:spAutoFit/>
          </a:bodyPr>
          <a:lstStyle/>
          <a:p>
            <a:r>
              <a:rPr lang="en-US" sz="3200" dirty="0" smtClean="0">
                <a:solidFill>
                  <a:schemeClr val="bg1"/>
                </a:solidFill>
              </a:rPr>
              <a:t>Grade 5</a:t>
            </a:r>
            <a:endParaRPr lang="en-US" sz="3200" dirty="0">
              <a:solidFill>
                <a:schemeClr val="bg1"/>
              </a:solidFill>
            </a:endParaRPr>
          </a:p>
        </p:txBody>
      </p:sp>
      <p:sp>
        <p:nvSpPr>
          <p:cNvPr id="9" name="TextBox 8"/>
          <p:cNvSpPr txBox="1"/>
          <p:nvPr/>
        </p:nvSpPr>
        <p:spPr>
          <a:xfrm>
            <a:off x="0" y="5599708"/>
            <a:ext cx="2133600" cy="923330"/>
          </a:xfrm>
          <a:prstGeom prst="rect">
            <a:avLst/>
          </a:prstGeom>
          <a:noFill/>
        </p:spPr>
        <p:txBody>
          <a:bodyPr wrap="square" rtlCol="0">
            <a:spAutoFit/>
          </a:bodyPr>
          <a:lstStyle/>
          <a:p>
            <a:pPr algn="r"/>
            <a:r>
              <a:rPr lang="en-US" dirty="0" smtClean="0"/>
              <a:t>Shattered kidney with large hematoma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7" name="Picture 2"/>
          <p:cNvPicPr>
            <a:picLocks noChangeAspect="1" noChangeArrowheads="1"/>
          </p:cNvPicPr>
          <p:nvPr/>
        </p:nvPicPr>
        <p:blipFill>
          <a:blip r:embed="rId2"/>
          <a:srcRect/>
          <a:stretch>
            <a:fillRect/>
          </a:stretch>
        </p:blipFill>
        <p:spPr bwMode="auto">
          <a:xfrm>
            <a:off x="1676400" y="1417638"/>
            <a:ext cx="5704358" cy="5105400"/>
          </a:xfrm>
          <a:prstGeom prst="rect">
            <a:avLst/>
          </a:prstGeom>
          <a:noFill/>
          <a:ln w="9525">
            <a:noFill/>
            <a:miter lim="800000"/>
            <a:headEnd/>
            <a:tailEnd/>
          </a:ln>
          <a:effectLst/>
        </p:spPr>
      </p:pic>
      <p:sp>
        <p:nvSpPr>
          <p:cNvPr id="8" name="TextBox 7"/>
          <p:cNvSpPr txBox="1"/>
          <p:nvPr/>
        </p:nvSpPr>
        <p:spPr>
          <a:xfrm>
            <a:off x="5867400" y="5867400"/>
            <a:ext cx="1665758" cy="584775"/>
          </a:xfrm>
          <a:prstGeom prst="rect">
            <a:avLst/>
          </a:prstGeom>
          <a:noFill/>
        </p:spPr>
        <p:txBody>
          <a:bodyPr wrap="square" rtlCol="0">
            <a:spAutoFit/>
          </a:bodyPr>
          <a:lstStyle/>
          <a:p>
            <a:r>
              <a:rPr lang="en-US" sz="3200" dirty="0" smtClean="0">
                <a:solidFill>
                  <a:schemeClr val="bg1"/>
                </a:solidFill>
              </a:rPr>
              <a:t>Grade 4</a:t>
            </a:r>
            <a:endParaRPr lang="en-US" sz="3200" dirty="0">
              <a:solidFill>
                <a:schemeClr val="bg1"/>
              </a:solidFill>
            </a:endParaRPr>
          </a:p>
        </p:txBody>
      </p:sp>
      <p:sp>
        <p:nvSpPr>
          <p:cNvPr id="9" name="TextBox 8"/>
          <p:cNvSpPr txBox="1"/>
          <p:nvPr/>
        </p:nvSpPr>
        <p:spPr>
          <a:xfrm>
            <a:off x="7380758" y="5867400"/>
            <a:ext cx="1763242" cy="646331"/>
          </a:xfrm>
          <a:prstGeom prst="rect">
            <a:avLst/>
          </a:prstGeom>
          <a:noFill/>
        </p:spPr>
        <p:txBody>
          <a:bodyPr wrap="square" rtlCol="0">
            <a:spAutoFit/>
          </a:bodyPr>
          <a:lstStyle/>
          <a:p>
            <a:r>
              <a:rPr lang="en-US" dirty="0" smtClean="0"/>
              <a:t>Segmental infarction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6" name="Picture 2"/>
          <p:cNvPicPr>
            <a:picLocks noChangeAspect="1" noChangeArrowheads="1"/>
          </p:cNvPicPr>
          <p:nvPr/>
        </p:nvPicPr>
        <p:blipFill>
          <a:blip r:embed="rId2"/>
          <a:srcRect/>
          <a:stretch>
            <a:fillRect/>
          </a:stretch>
        </p:blipFill>
        <p:spPr bwMode="auto">
          <a:xfrm>
            <a:off x="762000" y="1417638"/>
            <a:ext cx="7467601" cy="4851972"/>
          </a:xfrm>
          <a:prstGeom prst="rect">
            <a:avLst/>
          </a:prstGeom>
          <a:noFill/>
          <a:ln w="9525">
            <a:noFill/>
            <a:miter lim="800000"/>
            <a:headEnd/>
            <a:tailEnd/>
          </a:ln>
          <a:effectLst/>
        </p:spPr>
      </p:pic>
      <p:sp>
        <p:nvSpPr>
          <p:cNvPr id="7" name="TextBox 6"/>
          <p:cNvSpPr txBox="1"/>
          <p:nvPr/>
        </p:nvSpPr>
        <p:spPr>
          <a:xfrm>
            <a:off x="6629400" y="5638800"/>
            <a:ext cx="1828800" cy="584775"/>
          </a:xfrm>
          <a:prstGeom prst="rect">
            <a:avLst/>
          </a:prstGeom>
          <a:noFill/>
        </p:spPr>
        <p:txBody>
          <a:bodyPr wrap="square" rtlCol="0">
            <a:spAutoFit/>
          </a:bodyPr>
          <a:lstStyle/>
          <a:p>
            <a:r>
              <a:rPr lang="en-US" sz="3200" dirty="0" smtClean="0">
                <a:solidFill>
                  <a:schemeClr val="bg1"/>
                </a:solidFill>
              </a:rPr>
              <a:t>Grade 5</a:t>
            </a:r>
            <a:endParaRPr lang="en-US" sz="3200" dirty="0">
              <a:solidFill>
                <a:schemeClr val="bg1"/>
              </a:solidFill>
            </a:endParaRPr>
          </a:p>
        </p:txBody>
      </p:sp>
      <p:sp>
        <p:nvSpPr>
          <p:cNvPr id="8" name="TextBox 7"/>
          <p:cNvSpPr txBox="1"/>
          <p:nvPr/>
        </p:nvSpPr>
        <p:spPr>
          <a:xfrm>
            <a:off x="6477000" y="6269610"/>
            <a:ext cx="2667000" cy="369332"/>
          </a:xfrm>
          <a:prstGeom prst="rect">
            <a:avLst/>
          </a:prstGeom>
          <a:noFill/>
        </p:spPr>
        <p:txBody>
          <a:bodyPr wrap="square" rtlCol="0">
            <a:spAutoFit/>
          </a:bodyPr>
          <a:lstStyle/>
          <a:p>
            <a:r>
              <a:rPr lang="en-US" dirty="0" err="1" smtClean="0"/>
              <a:t>Devascularization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sp>
        <p:nvSpPr>
          <p:cNvPr id="6" name="TextBox 5"/>
          <p:cNvSpPr txBox="1"/>
          <p:nvPr/>
        </p:nvSpPr>
        <p:spPr>
          <a:xfrm>
            <a:off x="1371600" y="6248400"/>
            <a:ext cx="2133600" cy="369332"/>
          </a:xfrm>
          <a:prstGeom prst="rect">
            <a:avLst/>
          </a:prstGeom>
          <a:noFill/>
        </p:spPr>
        <p:txBody>
          <a:bodyPr wrap="square" rtlCol="0">
            <a:spAutoFit/>
          </a:bodyPr>
          <a:lstStyle/>
          <a:p>
            <a:r>
              <a:rPr lang="en-US" dirty="0" smtClean="0"/>
              <a:t>Normal one-shot IVP</a:t>
            </a:r>
            <a:endParaRPr lang="en-US" dirty="0"/>
          </a:p>
        </p:txBody>
      </p:sp>
      <p:sp>
        <p:nvSpPr>
          <p:cNvPr id="7" name="TextBox 6"/>
          <p:cNvSpPr txBox="1"/>
          <p:nvPr/>
        </p:nvSpPr>
        <p:spPr>
          <a:xfrm>
            <a:off x="5410200" y="5879068"/>
            <a:ext cx="3048000" cy="369332"/>
          </a:xfrm>
          <a:prstGeom prst="rect">
            <a:avLst/>
          </a:prstGeom>
          <a:noFill/>
        </p:spPr>
        <p:txBody>
          <a:bodyPr wrap="square" rtlCol="0">
            <a:spAutoFit/>
          </a:bodyPr>
          <a:lstStyle/>
          <a:p>
            <a:r>
              <a:rPr lang="en-US" dirty="0" smtClean="0"/>
              <a:t>Grade 3 renal laceration</a:t>
            </a:r>
            <a:endParaRPr lang="en-US" dirty="0"/>
          </a:p>
        </p:txBody>
      </p:sp>
      <p:pic>
        <p:nvPicPr>
          <p:cNvPr id="8" name="Picture 2"/>
          <p:cNvPicPr>
            <a:picLocks noChangeAspect="1" noChangeArrowheads="1"/>
          </p:cNvPicPr>
          <p:nvPr/>
        </p:nvPicPr>
        <p:blipFill>
          <a:blip r:embed="rId2"/>
          <a:srcRect/>
          <a:stretch>
            <a:fillRect/>
          </a:stretch>
        </p:blipFill>
        <p:spPr bwMode="auto">
          <a:xfrm>
            <a:off x="152400" y="1417638"/>
            <a:ext cx="4470032" cy="4630737"/>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4800600" y="1628776"/>
            <a:ext cx="3992562" cy="3992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Anatomy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lstStyle/>
          <a:p>
            <a:r>
              <a:rPr lang="en-US" dirty="0" smtClean="0"/>
              <a:t>Upper Urinary Tract</a:t>
            </a:r>
          </a:p>
          <a:p>
            <a:pPr lvl="1"/>
            <a:r>
              <a:rPr lang="en-US" dirty="0" smtClean="0"/>
              <a:t>Kidney</a:t>
            </a:r>
          </a:p>
          <a:p>
            <a:pPr lvl="1"/>
            <a:r>
              <a:rPr lang="en-US" dirty="0" err="1" smtClean="0"/>
              <a:t>Ureter</a:t>
            </a:r>
            <a:endParaRPr lang="en-US" dirty="0" smtClean="0"/>
          </a:p>
          <a:p>
            <a:r>
              <a:rPr lang="en-US" dirty="0" smtClean="0"/>
              <a:t>Lower Urinary Tract</a:t>
            </a:r>
          </a:p>
          <a:p>
            <a:pPr lvl="1"/>
            <a:r>
              <a:rPr lang="en-US" dirty="0" smtClean="0"/>
              <a:t>Bladder</a:t>
            </a:r>
          </a:p>
          <a:p>
            <a:pPr lvl="1"/>
            <a:r>
              <a:rPr lang="en-US" dirty="0" smtClean="0"/>
              <a:t>Urethra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11" name="Picture 2"/>
          <p:cNvPicPr>
            <a:picLocks noChangeAspect="1" noChangeArrowheads="1"/>
          </p:cNvPicPr>
          <p:nvPr/>
        </p:nvPicPr>
        <p:blipFill>
          <a:blip r:embed="rId2"/>
          <a:srcRect/>
          <a:stretch>
            <a:fillRect/>
          </a:stretch>
        </p:blipFill>
        <p:spPr bwMode="auto">
          <a:xfrm>
            <a:off x="609600" y="1463674"/>
            <a:ext cx="3733800" cy="4552073"/>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a:stretch>
            <a:fillRect/>
          </a:stretch>
        </p:blipFill>
        <p:spPr bwMode="auto">
          <a:xfrm>
            <a:off x="4648200" y="1463674"/>
            <a:ext cx="3922158" cy="4022726"/>
          </a:xfrm>
          <a:prstGeom prst="rect">
            <a:avLst/>
          </a:prstGeom>
          <a:noFill/>
          <a:ln w="9525">
            <a:noFill/>
            <a:miter lim="800000"/>
            <a:headEnd/>
            <a:tailEnd/>
          </a:ln>
          <a:effectLst/>
        </p:spPr>
      </p:pic>
      <p:sp>
        <p:nvSpPr>
          <p:cNvPr id="13" name="TextBox 12"/>
          <p:cNvSpPr txBox="1"/>
          <p:nvPr/>
        </p:nvSpPr>
        <p:spPr>
          <a:xfrm>
            <a:off x="1295400" y="6160532"/>
            <a:ext cx="2819400" cy="381000"/>
          </a:xfrm>
          <a:prstGeom prst="rect">
            <a:avLst/>
          </a:prstGeom>
          <a:noFill/>
        </p:spPr>
        <p:txBody>
          <a:bodyPr wrap="square" rtlCol="0">
            <a:spAutoFit/>
          </a:bodyPr>
          <a:lstStyle/>
          <a:p>
            <a:r>
              <a:rPr lang="en-US" dirty="0" smtClean="0"/>
              <a:t>Absent right </a:t>
            </a:r>
            <a:r>
              <a:rPr lang="en-US" dirty="0" err="1" smtClean="0"/>
              <a:t>nephrogram</a:t>
            </a:r>
            <a:endParaRPr lang="en-US" dirty="0"/>
          </a:p>
        </p:txBody>
      </p:sp>
      <p:sp>
        <p:nvSpPr>
          <p:cNvPr id="14" name="TextBox 13"/>
          <p:cNvSpPr txBox="1"/>
          <p:nvPr/>
        </p:nvSpPr>
        <p:spPr>
          <a:xfrm>
            <a:off x="5446158" y="5791200"/>
            <a:ext cx="2478642" cy="369332"/>
          </a:xfrm>
          <a:prstGeom prst="rect">
            <a:avLst/>
          </a:prstGeom>
          <a:noFill/>
        </p:spPr>
        <p:txBody>
          <a:bodyPr wrap="square" rtlCol="0">
            <a:spAutoFit/>
          </a:bodyPr>
          <a:lstStyle/>
          <a:p>
            <a:r>
              <a:rPr lang="en-US" dirty="0" smtClean="0"/>
              <a:t>Grade 3 renal laceration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Renal Injury</a:t>
            </a:r>
            <a:endParaRPr lang="en-US" dirty="0"/>
          </a:p>
        </p:txBody>
      </p:sp>
      <p:pic>
        <p:nvPicPr>
          <p:cNvPr id="8" name="Picture 2"/>
          <p:cNvPicPr>
            <a:picLocks noChangeAspect="1" noChangeArrowheads="1"/>
          </p:cNvPicPr>
          <p:nvPr/>
        </p:nvPicPr>
        <p:blipFill>
          <a:blip r:embed="rId2"/>
          <a:srcRect/>
          <a:stretch>
            <a:fillRect/>
          </a:stretch>
        </p:blipFill>
        <p:spPr bwMode="auto">
          <a:xfrm>
            <a:off x="152401" y="1828800"/>
            <a:ext cx="4800600" cy="3936739"/>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5105400" y="1828800"/>
            <a:ext cx="3844406" cy="3844406"/>
          </a:xfrm>
          <a:prstGeom prst="rect">
            <a:avLst/>
          </a:prstGeom>
          <a:noFill/>
          <a:ln w="9525">
            <a:noFill/>
            <a:miter lim="800000"/>
            <a:headEnd/>
            <a:tailEnd/>
          </a:ln>
          <a:effectLst/>
        </p:spPr>
      </p:pic>
      <p:sp>
        <p:nvSpPr>
          <p:cNvPr id="10" name="TextBox 9"/>
          <p:cNvSpPr txBox="1"/>
          <p:nvPr/>
        </p:nvSpPr>
        <p:spPr>
          <a:xfrm>
            <a:off x="1600200" y="5950205"/>
            <a:ext cx="2590800" cy="369332"/>
          </a:xfrm>
          <a:prstGeom prst="rect">
            <a:avLst/>
          </a:prstGeom>
          <a:noFill/>
        </p:spPr>
        <p:txBody>
          <a:bodyPr wrap="square" rtlCol="0">
            <a:spAutoFit/>
          </a:bodyPr>
          <a:lstStyle/>
          <a:p>
            <a:r>
              <a:rPr lang="en-US" dirty="0" smtClean="0"/>
              <a:t>Absent right </a:t>
            </a:r>
            <a:r>
              <a:rPr lang="en-US" dirty="0" err="1" smtClean="0"/>
              <a:t>nephrogram</a:t>
            </a:r>
            <a:endParaRPr lang="en-US" dirty="0"/>
          </a:p>
        </p:txBody>
      </p:sp>
      <p:sp>
        <p:nvSpPr>
          <p:cNvPr id="11" name="TextBox 10"/>
          <p:cNvSpPr txBox="1"/>
          <p:nvPr/>
        </p:nvSpPr>
        <p:spPr>
          <a:xfrm>
            <a:off x="5105400" y="5673206"/>
            <a:ext cx="3810000" cy="369332"/>
          </a:xfrm>
          <a:prstGeom prst="rect">
            <a:avLst/>
          </a:prstGeom>
          <a:noFill/>
        </p:spPr>
        <p:txBody>
          <a:bodyPr wrap="square" rtlCol="0">
            <a:spAutoFit/>
          </a:bodyPr>
          <a:lstStyle/>
          <a:p>
            <a:r>
              <a:rPr lang="en-US" dirty="0" smtClean="0"/>
              <a:t>Grade 5 injury; shattered right kidney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Upper urinary tract (cc)</a:t>
            </a:r>
          </a:p>
          <a:p>
            <a:pPr lvl="1"/>
            <a:r>
              <a:rPr lang="en-US" dirty="0" err="1" smtClean="0"/>
              <a:t>Ureteral</a:t>
            </a:r>
            <a:r>
              <a:rPr lang="en-US" dirty="0" smtClean="0"/>
              <a:t> injuries</a:t>
            </a:r>
          </a:p>
          <a:p>
            <a:pPr lvl="2"/>
            <a:r>
              <a:rPr lang="en-US" dirty="0" smtClean="0"/>
              <a:t>Rare, 1% of GU injuries</a:t>
            </a:r>
          </a:p>
          <a:p>
            <a:pPr lvl="3"/>
            <a:r>
              <a:rPr lang="en-US" dirty="0" smtClean="0"/>
              <a:t>Gunshot wounds 94%</a:t>
            </a:r>
          </a:p>
          <a:p>
            <a:pPr lvl="3"/>
            <a:r>
              <a:rPr lang="en-US" dirty="0" smtClean="0"/>
              <a:t>Stab wounds 5%</a:t>
            </a:r>
          </a:p>
          <a:p>
            <a:pPr lvl="3"/>
            <a:r>
              <a:rPr lang="en-US" dirty="0" smtClean="0"/>
              <a:t>Blunt trauma 1%</a:t>
            </a:r>
          </a:p>
          <a:p>
            <a:pPr lvl="4"/>
            <a:r>
              <a:rPr lang="en-US" dirty="0" smtClean="0"/>
              <a:t>Sudden decelerating force</a:t>
            </a:r>
          </a:p>
          <a:p>
            <a:pPr lvl="2"/>
            <a:r>
              <a:rPr lang="en-US" dirty="0" smtClean="0"/>
              <a:t>No specific physical exam findings</a:t>
            </a:r>
          </a:p>
          <a:p>
            <a:pPr lvl="2"/>
            <a:r>
              <a:rPr lang="en-US" dirty="0" err="1" smtClean="0"/>
              <a:t>Hematuria</a:t>
            </a:r>
            <a:r>
              <a:rPr lang="en-US" dirty="0" smtClean="0"/>
              <a:t> 75%</a:t>
            </a:r>
          </a:p>
          <a:p>
            <a:pPr lvl="2"/>
            <a:r>
              <a:rPr lang="en-US" dirty="0" smtClean="0"/>
              <a:t>Screening: CT abdomen with contrast and delay views</a:t>
            </a:r>
          </a:p>
          <a:p>
            <a:pPr lvl="2"/>
            <a:r>
              <a:rPr lang="en-US" dirty="0" smtClean="0"/>
              <a:t>Grading: scale not well accepted</a:t>
            </a:r>
          </a:p>
          <a:p>
            <a:pPr lvl="2"/>
            <a:r>
              <a:rPr lang="en-US" dirty="0" smtClean="0"/>
              <a:t>Diagnostic: Retrograde </a:t>
            </a:r>
            <a:r>
              <a:rPr lang="en-US" dirty="0" err="1" smtClean="0"/>
              <a:t>pyelography</a:t>
            </a:r>
            <a:endParaRPr lang="en-US" dirty="0" smtClean="0"/>
          </a:p>
          <a:p>
            <a:pPr lvl="2"/>
            <a:r>
              <a:rPr lang="en-US" dirty="0" smtClean="0"/>
              <a:t>Treatment: </a:t>
            </a:r>
            <a:r>
              <a:rPr lang="en-US" dirty="0" err="1" smtClean="0"/>
              <a:t>ureter</a:t>
            </a:r>
            <a:r>
              <a:rPr lang="en-US" dirty="0" smtClean="0"/>
              <a:t> with active </a:t>
            </a:r>
            <a:r>
              <a:rPr lang="en-US" dirty="0" err="1" smtClean="0"/>
              <a:t>extravasation</a:t>
            </a:r>
            <a:r>
              <a:rPr lang="en-US" dirty="0" smtClean="0"/>
              <a:t> of urine</a:t>
            </a:r>
          </a:p>
          <a:p>
            <a:pPr lvl="3"/>
            <a:r>
              <a:rPr lang="en-US" dirty="0" err="1" smtClean="0"/>
              <a:t>Stenting</a:t>
            </a:r>
            <a:r>
              <a:rPr lang="en-US" dirty="0" smtClean="0"/>
              <a:t>, primary closure, </a:t>
            </a:r>
            <a:r>
              <a:rPr lang="en-US" dirty="0" err="1" smtClean="0"/>
              <a:t>ureteroneocystostomy</a:t>
            </a:r>
            <a:endParaRPr lang="en-US" dirty="0" smtClean="0"/>
          </a:p>
          <a:p>
            <a:pPr lvl="3"/>
            <a:r>
              <a:rPr lang="en-US" dirty="0" err="1" smtClean="0"/>
              <a:t>Ureteroureterostomy</a:t>
            </a:r>
            <a:r>
              <a:rPr lang="en-US" dirty="0" smtClean="0"/>
              <a:t> less frequent</a:t>
            </a:r>
          </a:p>
          <a:p>
            <a:pPr lvl="3"/>
            <a:r>
              <a:rPr lang="en-US" dirty="0" smtClean="0"/>
              <a:t>Complications: </a:t>
            </a:r>
            <a:r>
              <a:rPr lang="en-US" dirty="0" err="1" smtClean="0"/>
              <a:t>urinoma</a:t>
            </a:r>
            <a:r>
              <a:rPr lang="en-US" dirty="0" smtClean="0"/>
              <a:t>, abscess, stricture, </a:t>
            </a:r>
            <a:r>
              <a:rPr lang="en-US" dirty="0" err="1" smtClean="0"/>
              <a:t>hydronephroma</a:t>
            </a:r>
            <a:r>
              <a:rPr lang="en-US" dirty="0" smtClean="0"/>
              <a:t>, fistula, </a:t>
            </a:r>
            <a:r>
              <a:rPr lang="en-US" dirty="0" err="1" smtClean="0"/>
              <a:t>ileus</a:t>
            </a:r>
            <a:endParaRPr lang="en-US" dirty="0" smtClean="0"/>
          </a:p>
          <a:p>
            <a:pPr lvl="3"/>
            <a:endParaRPr lang="en-US" dirty="0" smtClean="0"/>
          </a:p>
          <a:p>
            <a:pPr lvl="3"/>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Lower urinary tract</a:t>
            </a:r>
          </a:p>
          <a:p>
            <a:pPr lvl="1"/>
            <a:r>
              <a:rPr lang="en-US" dirty="0" smtClean="0"/>
              <a:t>Bladder injuries</a:t>
            </a:r>
          </a:p>
          <a:p>
            <a:pPr lvl="2"/>
            <a:r>
              <a:rPr lang="en-US" dirty="0" smtClean="0"/>
              <a:t>Classic triad: gross </a:t>
            </a:r>
            <a:r>
              <a:rPr lang="en-US" dirty="0" err="1" smtClean="0"/>
              <a:t>hematuria</a:t>
            </a:r>
            <a:r>
              <a:rPr lang="en-US" dirty="0" smtClean="0"/>
              <a:t>, </a:t>
            </a:r>
            <a:r>
              <a:rPr lang="en-US" dirty="0" err="1" smtClean="0"/>
              <a:t>suprapubic</a:t>
            </a:r>
            <a:r>
              <a:rPr lang="en-US" dirty="0" smtClean="0"/>
              <a:t> pain, inability to void</a:t>
            </a:r>
          </a:p>
          <a:p>
            <a:pPr lvl="2"/>
            <a:r>
              <a:rPr lang="en-US" dirty="0" smtClean="0"/>
              <a:t>Risk of injury increased</a:t>
            </a:r>
          </a:p>
          <a:p>
            <a:pPr lvl="3"/>
            <a:r>
              <a:rPr lang="en-US" dirty="0" smtClean="0"/>
              <a:t>Pelvic fractures, pregnant (&gt;1</a:t>
            </a:r>
            <a:r>
              <a:rPr lang="en-US" baseline="30000" dirty="0" smtClean="0"/>
              <a:t>st</a:t>
            </a:r>
            <a:r>
              <a:rPr lang="en-US" dirty="0" smtClean="0"/>
              <a:t> trimester,) intoxicated</a:t>
            </a:r>
          </a:p>
          <a:p>
            <a:pPr lvl="2"/>
            <a:r>
              <a:rPr lang="en-US" dirty="0" err="1" smtClean="0"/>
              <a:t>Hematuria</a:t>
            </a:r>
            <a:r>
              <a:rPr lang="en-US" dirty="0" smtClean="0"/>
              <a:t> </a:t>
            </a:r>
          </a:p>
          <a:p>
            <a:pPr lvl="3"/>
            <a:r>
              <a:rPr lang="en-US" dirty="0" smtClean="0"/>
              <a:t>Gross </a:t>
            </a:r>
            <a:r>
              <a:rPr lang="en-US" dirty="0" err="1" smtClean="0"/>
              <a:t>hematuria</a:t>
            </a:r>
            <a:r>
              <a:rPr lang="en-US" dirty="0" smtClean="0"/>
              <a:t> in 67%</a:t>
            </a:r>
          </a:p>
          <a:p>
            <a:pPr lvl="3"/>
            <a:r>
              <a:rPr lang="en-US" dirty="0" smtClean="0"/>
              <a:t>Injury rare when &lt;25 RBC/</a:t>
            </a:r>
            <a:r>
              <a:rPr lang="en-US" dirty="0" err="1" smtClean="0"/>
              <a:t>hpf</a:t>
            </a:r>
            <a:endParaRPr lang="en-US" dirty="0" smtClean="0"/>
          </a:p>
          <a:p>
            <a:pPr lvl="2"/>
            <a:r>
              <a:rPr lang="en-US" dirty="0" smtClean="0"/>
              <a:t>Diagnosis</a:t>
            </a:r>
          </a:p>
          <a:p>
            <a:pPr lvl="3"/>
            <a:r>
              <a:rPr lang="en-US" dirty="0" smtClean="0"/>
              <a:t>Bladder CT scan</a:t>
            </a:r>
            <a:endParaRPr lang="en-US" b="1" dirty="0" smtClean="0">
              <a:solidFill>
                <a:srgbClr val="FF0000"/>
              </a:solidFill>
            </a:endParaRPr>
          </a:p>
          <a:p>
            <a:pPr lvl="3"/>
            <a:r>
              <a:rPr lang="en-US" dirty="0" smtClean="0"/>
              <a:t>Plain film </a:t>
            </a:r>
            <a:r>
              <a:rPr lang="en-US" dirty="0" err="1" smtClean="0"/>
              <a:t>cystogram</a:t>
            </a:r>
            <a:endParaRPr lang="en-US" b="1" dirty="0" smtClean="0">
              <a:solidFill>
                <a:srgbClr val="FF0000"/>
              </a:solidFill>
            </a:endParaRPr>
          </a:p>
          <a:p>
            <a:pPr lvl="3"/>
            <a:r>
              <a:rPr lang="en-US" dirty="0" smtClean="0"/>
              <a:t>Delays may show increase in BUN &amp; </a:t>
            </a:r>
            <a:r>
              <a:rPr lang="en-US" dirty="0" err="1" smtClean="0"/>
              <a:t>Creatnine</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lvl="1"/>
            <a:r>
              <a:rPr lang="en-US" sz="3400" dirty="0" smtClean="0"/>
              <a:t>Bladder injuries</a:t>
            </a:r>
          </a:p>
          <a:p>
            <a:pPr lvl="2"/>
            <a:r>
              <a:rPr lang="en-US" dirty="0" smtClean="0"/>
              <a:t>Injury classification and treatment</a:t>
            </a:r>
          </a:p>
          <a:p>
            <a:pPr lvl="3"/>
            <a:r>
              <a:rPr lang="en-US" dirty="0" smtClean="0"/>
              <a:t>Contusion/</a:t>
            </a:r>
            <a:r>
              <a:rPr lang="en-US" dirty="0" err="1" smtClean="0"/>
              <a:t>hematoma</a:t>
            </a:r>
            <a:endParaRPr lang="en-US" dirty="0" smtClean="0"/>
          </a:p>
          <a:p>
            <a:pPr lvl="4"/>
            <a:r>
              <a:rPr lang="en-US" dirty="0" smtClean="0"/>
              <a:t>Treatment: </a:t>
            </a:r>
            <a:r>
              <a:rPr lang="en-US" dirty="0"/>
              <a:t>o</a:t>
            </a:r>
            <a:r>
              <a:rPr lang="en-US" dirty="0" smtClean="0"/>
              <a:t>bserve for resolution of </a:t>
            </a:r>
            <a:r>
              <a:rPr lang="en-US" dirty="0" err="1" smtClean="0"/>
              <a:t>hematuria</a:t>
            </a:r>
            <a:endParaRPr lang="en-US" dirty="0" smtClean="0"/>
          </a:p>
          <a:p>
            <a:pPr lvl="3"/>
            <a:r>
              <a:rPr lang="en-US" dirty="0" err="1" smtClean="0"/>
              <a:t>Intraperitoneal</a:t>
            </a:r>
            <a:r>
              <a:rPr lang="en-US" dirty="0" smtClean="0"/>
              <a:t> rupture</a:t>
            </a:r>
          </a:p>
          <a:p>
            <a:pPr lvl="4"/>
            <a:r>
              <a:rPr lang="en-US" dirty="0" smtClean="0"/>
              <a:t>Sudden increase in intra-bladder pressure</a:t>
            </a:r>
          </a:p>
          <a:p>
            <a:pPr lvl="4"/>
            <a:r>
              <a:rPr lang="en-US" dirty="0" smtClean="0"/>
              <a:t>Treatment: operative repair </a:t>
            </a:r>
            <a:r>
              <a:rPr lang="en-US" dirty="0"/>
              <a:t>+</a:t>
            </a:r>
            <a:r>
              <a:rPr lang="en-US" dirty="0" smtClean="0"/>
              <a:t> urine catheter for 14 days + broad spectrum antibiotics</a:t>
            </a:r>
          </a:p>
          <a:p>
            <a:pPr lvl="5"/>
            <a:r>
              <a:rPr lang="en-US" dirty="0" smtClean="0"/>
              <a:t>Repeat </a:t>
            </a:r>
            <a:r>
              <a:rPr lang="en-US" dirty="0" err="1" smtClean="0"/>
              <a:t>cystogram</a:t>
            </a:r>
            <a:r>
              <a:rPr lang="en-US" dirty="0" smtClean="0"/>
              <a:t> looking for urine leak</a:t>
            </a:r>
          </a:p>
          <a:p>
            <a:pPr lvl="5"/>
            <a:r>
              <a:rPr lang="en-US" dirty="0" smtClean="0"/>
              <a:t>Catheter removed if no leak</a:t>
            </a:r>
          </a:p>
          <a:p>
            <a:pPr lvl="3"/>
            <a:r>
              <a:rPr lang="en-US" dirty="0" err="1" smtClean="0"/>
              <a:t>Extraperitoneal</a:t>
            </a:r>
            <a:r>
              <a:rPr lang="en-US" dirty="0" smtClean="0"/>
              <a:t> rupture </a:t>
            </a:r>
          </a:p>
          <a:p>
            <a:pPr lvl="4"/>
            <a:r>
              <a:rPr lang="en-US" dirty="0" smtClean="0"/>
              <a:t>Bony fragment laceration; sheering force</a:t>
            </a:r>
          </a:p>
          <a:p>
            <a:pPr lvl="4"/>
            <a:r>
              <a:rPr lang="en-US" dirty="0" smtClean="0"/>
              <a:t>Treatment:  observe for 7 days </a:t>
            </a:r>
            <a:r>
              <a:rPr lang="en-US" dirty="0"/>
              <a:t>+</a:t>
            </a:r>
            <a:r>
              <a:rPr lang="en-US" dirty="0" smtClean="0"/>
              <a:t> urine catheter</a:t>
            </a:r>
          </a:p>
          <a:p>
            <a:pPr lvl="5"/>
            <a:r>
              <a:rPr lang="en-US" dirty="0" smtClean="0"/>
              <a:t>Evaluation for resolution of </a:t>
            </a:r>
            <a:r>
              <a:rPr lang="en-US" dirty="0" err="1" smtClean="0"/>
              <a:t>hematuria</a:t>
            </a:r>
            <a:endParaRPr lang="en-US" dirty="0" smtClean="0"/>
          </a:p>
          <a:p>
            <a:pPr lvl="5"/>
            <a:r>
              <a:rPr lang="en-US" dirty="0" smtClean="0"/>
              <a:t>No </a:t>
            </a:r>
            <a:r>
              <a:rPr lang="en-US" dirty="0" err="1" smtClean="0"/>
              <a:t>hematuria</a:t>
            </a:r>
            <a:r>
              <a:rPr lang="en-US" dirty="0" err="1" smtClean="0">
                <a:sym typeface="Wingdings"/>
              </a:rPr>
              <a:t></a:t>
            </a:r>
            <a:r>
              <a:rPr lang="en-US" dirty="0" smtClean="0">
                <a:sym typeface="Wingdings"/>
              </a:rPr>
              <a:t> repeat </a:t>
            </a:r>
            <a:r>
              <a:rPr lang="en-US" dirty="0" err="1" smtClean="0">
                <a:sym typeface="Wingdings"/>
              </a:rPr>
              <a:t>cystogram</a:t>
            </a:r>
            <a:endParaRPr lang="en-US" dirty="0" smtClean="0">
              <a:sym typeface="Wingdings"/>
            </a:endParaRPr>
          </a:p>
          <a:p>
            <a:pPr lvl="2"/>
            <a:r>
              <a:rPr lang="en-US" dirty="0" smtClean="0">
                <a:sym typeface="Wingdings"/>
              </a:rPr>
              <a:t>Complications: infection, </a:t>
            </a:r>
            <a:r>
              <a:rPr lang="en-US" dirty="0" err="1" smtClean="0">
                <a:sym typeface="Wingdings"/>
              </a:rPr>
              <a:t>urinoma</a:t>
            </a:r>
            <a:r>
              <a:rPr lang="en-US" dirty="0" smtClean="0">
                <a:sym typeface="Wingdings"/>
              </a:rPr>
              <a:t>, inability/difficulty voiding, fistula</a:t>
            </a:r>
          </a:p>
          <a:p>
            <a:pPr lvl="2"/>
            <a:r>
              <a:rPr lang="en-US" dirty="0" smtClean="0">
                <a:sym typeface="Wingdings"/>
              </a:rPr>
              <a:t>Emergency department visit post-op with urinary retention</a:t>
            </a:r>
          </a:p>
          <a:p>
            <a:pPr lvl="3"/>
            <a:r>
              <a:rPr lang="en-US" dirty="0" smtClean="0">
                <a:sym typeface="Wingdings"/>
              </a:rPr>
              <a:t>Place urine catheter after consulting urologist</a:t>
            </a:r>
          </a:p>
          <a:p>
            <a:pPr lvl="3"/>
            <a:r>
              <a:rPr lang="en-US" dirty="0" smtClean="0">
                <a:sym typeface="Wingdings"/>
              </a:rPr>
              <a:t>Check urine for infection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Bladder Injury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5" name="Picture 2"/>
          <p:cNvPicPr>
            <a:picLocks noChangeAspect="1" noChangeArrowheads="1"/>
          </p:cNvPicPr>
          <p:nvPr/>
        </p:nvPicPr>
        <p:blipFill>
          <a:blip r:embed="rId3"/>
          <a:srcRect/>
          <a:stretch>
            <a:fillRect/>
          </a:stretch>
        </p:blipFill>
        <p:spPr bwMode="auto">
          <a:xfrm>
            <a:off x="914400" y="1417638"/>
            <a:ext cx="6989774" cy="4648200"/>
          </a:xfrm>
          <a:prstGeom prst="rect">
            <a:avLst/>
          </a:prstGeom>
          <a:noFill/>
          <a:ln w="9525">
            <a:noFill/>
            <a:miter lim="800000"/>
            <a:headEnd/>
            <a:tailEnd/>
          </a:ln>
          <a:effectLst/>
        </p:spPr>
      </p:pic>
      <p:sp>
        <p:nvSpPr>
          <p:cNvPr id="6" name="TextBox 5"/>
          <p:cNvSpPr txBox="1"/>
          <p:nvPr/>
        </p:nvSpPr>
        <p:spPr>
          <a:xfrm>
            <a:off x="2895600" y="6065838"/>
            <a:ext cx="3505200" cy="461665"/>
          </a:xfrm>
          <a:prstGeom prst="rect">
            <a:avLst/>
          </a:prstGeom>
          <a:noFill/>
        </p:spPr>
        <p:txBody>
          <a:bodyPr wrap="square" rtlCol="0">
            <a:spAutoFit/>
          </a:bodyPr>
          <a:lstStyle/>
          <a:p>
            <a:r>
              <a:rPr lang="en-US" sz="2400" dirty="0" err="1" smtClean="0"/>
              <a:t>Extraperitoneal</a:t>
            </a:r>
            <a:r>
              <a:rPr lang="en-US" sz="2400" dirty="0" smtClean="0"/>
              <a:t> rupture </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Bladder Injury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3" name="Picture 2"/>
          <p:cNvPicPr>
            <a:picLocks noChangeAspect="1" noChangeArrowheads="1"/>
          </p:cNvPicPr>
          <p:nvPr/>
        </p:nvPicPr>
        <p:blipFill>
          <a:blip r:embed="rId2"/>
          <a:srcRect/>
          <a:stretch>
            <a:fillRect/>
          </a:stretch>
        </p:blipFill>
        <p:spPr bwMode="auto">
          <a:xfrm>
            <a:off x="1219200" y="1417638"/>
            <a:ext cx="6553200" cy="4792103"/>
          </a:xfrm>
          <a:prstGeom prst="rect">
            <a:avLst/>
          </a:prstGeom>
          <a:noFill/>
          <a:ln w="9525">
            <a:noFill/>
            <a:miter lim="800000"/>
            <a:headEnd/>
            <a:tailEnd/>
          </a:ln>
          <a:effectLst/>
        </p:spPr>
      </p:pic>
      <p:sp>
        <p:nvSpPr>
          <p:cNvPr id="5" name="TextBox 4"/>
          <p:cNvSpPr txBox="1"/>
          <p:nvPr/>
        </p:nvSpPr>
        <p:spPr>
          <a:xfrm>
            <a:off x="2971800" y="6209741"/>
            <a:ext cx="3124200" cy="461665"/>
          </a:xfrm>
          <a:prstGeom prst="rect">
            <a:avLst/>
          </a:prstGeom>
          <a:noFill/>
        </p:spPr>
        <p:txBody>
          <a:bodyPr wrap="square" rtlCol="0">
            <a:spAutoFit/>
          </a:bodyPr>
          <a:lstStyle/>
          <a:p>
            <a:r>
              <a:rPr lang="en-US" sz="2400" dirty="0" err="1" smtClean="0"/>
              <a:t>Intraperitoneal</a:t>
            </a:r>
            <a:r>
              <a:rPr lang="en-US" sz="2400" dirty="0" smtClean="0"/>
              <a:t> rupture</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Bladder Injury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3" name="Picture 2"/>
          <p:cNvPicPr>
            <a:picLocks noChangeAspect="1" noChangeArrowheads="1"/>
          </p:cNvPicPr>
          <p:nvPr/>
        </p:nvPicPr>
        <p:blipFill>
          <a:blip r:embed="rId3"/>
          <a:srcRect/>
          <a:stretch>
            <a:fillRect/>
          </a:stretch>
        </p:blipFill>
        <p:spPr bwMode="auto">
          <a:xfrm>
            <a:off x="2667000" y="1219200"/>
            <a:ext cx="3886200" cy="5323114"/>
          </a:xfrm>
          <a:prstGeom prst="rect">
            <a:avLst/>
          </a:prstGeom>
          <a:noFill/>
          <a:ln w="9525">
            <a:noFill/>
            <a:miter lim="800000"/>
            <a:headEnd/>
            <a:tailEnd/>
          </a:ln>
          <a:effectLst/>
        </p:spPr>
      </p:pic>
      <p:sp>
        <p:nvSpPr>
          <p:cNvPr id="5" name="TextBox 4"/>
          <p:cNvSpPr txBox="1"/>
          <p:nvPr/>
        </p:nvSpPr>
        <p:spPr>
          <a:xfrm>
            <a:off x="3048000" y="1676400"/>
            <a:ext cx="3276600" cy="461665"/>
          </a:xfrm>
          <a:prstGeom prst="rect">
            <a:avLst/>
          </a:prstGeom>
          <a:noFill/>
        </p:spPr>
        <p:txBody>
          <a:bodyPr wrap="square" rtlCol="0">
            <a:spAutoFit/>
          </a:bodyPr>
          <a:lstStyle/>
          <a:p>
            <a:r>
              <a:rPr lang="en-US" sz="2400" dirty="0" err="1" smtClean="0">
                <a:solidFill>
                  <a:schemeClr val="bg1"/>
                </a:solidFill>
              </a:rPr>
              <a:t>Extraperitoneal</a:t>
            </a:r>
            <a:r>
              <a:rPr lang="en-US" sz="2400" dirty="0" smtClean="0">
                <a:solidFill>
                  <a:schemeClr val="bg1"/>
                </a:solidFill>
              </a:rPr>
              <a:t> rupture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Bladder Injury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3" name="Picture 2"/>
          <p:cNvPicPr>
            <a:picLocks noChangeAspect="1" noChangeArrowheads="1"/>
          </p:cNvPicPr>
          <p:nvPr/>
        </p:nvPicPr>
        <p:blipFill>
          <a:blip r:embed="rId3"/>
          <a:srcRect/>
          <a:stretch>
            <a:fillRect/>
          </a:stretch>
        </p:blipFill>
        <p:spPr bwMode="auto">
          <a:xfrm>
            <a:off x="1828800" y="1417638"/>
            <a:ext cx="5188599" cy="5211762"/>
          </a:xfrm>
          <a:prstGeom prst="rect">
            <a:avLst/>
          </a:prstGeom>
          <a:noFill/>
          <a:ln w="9525">
            <a:noFill/>
            <a:miter lim="800000"/>
            <a:headEnd/>
            <a:tailEnd/>
          </a:ln>
          <a:effectLst/>
        </p:spPr>
      </p:pic>
      <p:sp>
        <p:nvSpPr>
          <p:cNvPr id="5" name="TextBox 4"/>
          <p:cNvSpPr txBox="1"/>
          <p:nvPr/>
        </p:nvSpPr>
        <p:spPr>
          <a:xfrm>
            <a:off x="2743200" y="1600200"/>
            <a:ext cx="3276600" cy="461665"/>
          </a:xfrm>
          <a:prstGeom prst="rect">
            <a:avLst/>
          </a:prstGeom>
          <a:noFill/>
        </p:spPr>
        <p:txBody>
          <a:bodyPr wrap="square" rtlCol="0">
            <a:spAutoFit/>
          </a:bodyPr>
          <a:lstStyle/>
          <a:p>
            <a:r>
              <a:rPr lang="en-US" sz="2400" dirty="0" err="1" smtClean="0"/>
              <a:t>Intraperitoneal</a:t>
            </a:r>
            <a:r>
              <a:rPr lang="en-US" sz="2400" dirty="0" smtClean="0"/>
              <a:t> rupture</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Bladder Injury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3" name="Picture 2"/>
          <p:cNvPicPr>
            <a:picLocks noChangeAspect="1" noChangeArrowheads="1"/>
          </p:cNvPicPr>
          <p:nvPr/>
        </p:nvPicPr>
        <p:blipFill>
          <a:blip r:embed="rId3"/>
          <a:srcRect/>
          <a:stretch>
            <a:fillRect/>
          </a:stretch>
        </p:blipFill>
        <p:spPr bwMode="auto">
          <a:xfrm>
            <a:off x="2438400" y="1347786"/>
            <a:ext cx="4168478" cy="5205413"/>
          </a:xfrm>
          <a:prstGeom prst="rect">
            <a:avLst/>
          </a:prstGeom>
          <a:noFill/>
          <a:ln w="9525">
            <a:noFill/>
            <a:miter lim="800000"/>
            <a:headEnd/>
            <a:tailEnd/>
          </a:ln>
          <a:effectLst/>
        </p:spPr>
      </p:pic>
      <p:sp>
        <p:nvSpPr>
          <p:cNvPr id="5" name="TextBox 4"/>
          <p:cNvSpPr txBox="1"/>
          <p:nvPr/>
        </p:nvSpPr>
        <p:spPr>
          <a:xfrm>
            <a:off x="2971800" y="1828800"/>
            <a:ext cx="3124200" cy="461665"/>
          </a:xfrm>
          <a:prstGeom prst="rect">
            <a:avLst/>
          </a:prstGeom>
          <a:noFill/>
        </p:spPr>
        <p:txBody>
          <a:bodyPr wrap="square" rtlCol="0">
            <a:spAutoFit/>
          </a:bodyPr>
          <a:lstStyle/>
          <a:p>
            <a:r>
              <a:rPr lang="en-US" sz="2400" dirty="0" err="1" smtClean="0"/>
              <a:t>Extraperitoneal</a:t>
            </a:r>
            <a:r>
              <a:rPr lang="en-US" sz="2400" dirty="0" smtClean="0"/>
              <a:t> rupture</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Anatomy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138244" name="Picture 4" descr="26_01a"/>
          <p:cNvPicPr>
            <a:picLocks noGrp="1" noChangeAspect="1" noChangeArrowheads="1"/>
          </p:cNvPicPr>
          <p:nvPr>
            <p:ph idx="1"/>
          </p:nvPr>
        </p:nvPicPr>
        <p:blipFill>
          <a:blip r:embed="rId2"/>
          <a:srcRect/>
          <a:stretch>
            <a:fillRect/>
          </a:stretch>
        </p:blipFill>
        <p:spPr>
          <a:xfrm>
            <a:off x="0" y="1600200"/>
            <a:ext cx="4724400" cy="3543300"/>
          </a:xfrm>
          <a:noFill/>
          <a:ln/>
        </p:spPr>
      </p:pic>
      <p:pic>
        <p:nvPicPr>
          <p:cNvPr id="138245" name="Picture 5" descr="26_01b"/>
          <p:cNvPicPr>
            <a:picLocks noChangeAspect="1" noChangeArrowheads="1"/>
          </p:cNvPicPr>
          <p:nvPr/>
        </p:nvPicPr>
        <p:blipFill>
          <a:blip r:embed="rId3"/>
          <a:srcRect/>
          <a:stretch>
            <a:fillRect/>
          </a:stretch>
        </p:blipFill>
        <p:spPr bwMode="auto">
          <a:xfrm>
            <a:off x="4724400" y="1676400"/>
            <a:ext cx="4419600" cy="33147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Bladder Injury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3" name="Picture 2"/>
          <p:cNvPicPr>
            <a:picLocks noChangeAspect="1" noChangeArrowheads="1"/>
          </p:cNvPicPr>
          <p:nvPr/>
        </p:nvPicPr>
        <p:blipFill>
          <a:blip r:embed="rId3"/>
          <a:srcRect/>
          <a:stretch>
            <a:fillRect/>
          </a:stretch>
        </p:blipFill>
        <p:spPr bwMode="auto">
          <a:xfrm>
            <a:off x="1066800" y="1417638"/>
            <a:ext cx="7176697" cy="4754562"/>
          </a:xfrm>
          <a:prstGeom prst="rect">
            <a:avLst/>
          </a:prstGeom>
          <a:noFill/>
          <a:ln w="9525">
            <a:noFill/>
            <a:miter lim="800000"/>
            <a:headEnd/>
            <a:tailEnd/>
          </a:ln>
          <a:effectLst/>
        </p:spPr>
      </p:pic>
      <p:sp>
        <p:nvSpPr>
          <p:cNvPr id="5" name="TextBox 4"/>
          <p:cNvSpPr txBox="1"/>
          <p:nvPr/>
        </p:nvSpPr>
        <p:spPr>
          <a:xfrm>
            <a:off x="3200400" y="5562600"/>
            <a:ext cx="3276600" cy="461665"/>
          </a:xfrm>
          <a:prstGeom prst="rect">
            <a:avLst/>
          </a:prstGeom>
          <a:noFill/>
        </p:spPr>
        <p:txBody>
          <a:bodyPr wrap="square" rtlCol="0">
            <a:spAutoFit/>
          </a:bodyPr>
          <a:lstStyle/>
          <a:p>
            <a:r>
              <a:rPr lang="en-US" sz="2400" dirty="0" err="1" smtClean="0">
                <a:solidFill>
                  <a:schemeClr val="bg1"/>
                </a:solidFill>
              </a:rPr>
              <a:t>Intraperitoneal</a:t>
            </a:r>
            <a:r>
              <a:rPr lang="en-US" sz="2400" dirty="0" smtClean="0">
                <a:solidFill>
                  <a:schemeClr val="bg1"/>
                </a:solidFill>
              </a:rPr>
              <a:t> rupture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a:xfrm>
            <a:off x="457200" y="1600200"/>
            <a:ext cx="8229600" cy="5410200"/>
          </a:xfrm>
        </p:spPr>
        <p:txBody>
          <a:bodyPr>
            <a:normAutofit/>
          </a:bodyPr>
          <a:lstStyle/>
          <a:p>
            <a:pPr lvl="1"/>
            <a:r>
              <a:rPr lang="en-US" sz="3700" dirty="0" smtClean="0"/>
              <a:t>Urethral injuries</a:t>
            </a:r>
          </a:p>
          <a:p>
            <a:pPr lvl="2"/>
            <a:r>
              <a:rPr lang="en-US" dirty="0" smtClean="0">
                <a:sym typeface="Wingdings"/>
              </a:rPr>
              <a:t>Rare; male 95%</a:t>
            </a:r>
          </a:p>
          <a:p>
            <a:pPr lvl="2"/>
            <a:r>
              <a:rPr lang="en-US" dirty="0" smtClean="0">
                <a:sym typeface="Wingdings"/>
              </a:rPr>
              <a:t>Risk increased with</a:t>
            </a:r>
          </a:p>
          <a:p>
            <a:pPr lvl="3"/>
            <a:r>
              <a:rPr lang="en-US" dirty="0" smtClean="0">
                <a:sym typeface="Wingdings"/>
              </a:rPr>
              <a:t>Pelvic fractures: pubic </a:t>
            </a:r>
            <a:r>
              <a:rPr lang="en-US" dirty="0" err="1" smtClean="0">
                <a:sym typeface="Wingdings"/>
              </a:rPr>
              <a:t>symphysis</a:t>
            </a:r>
            <a:r>
              <a:rPr lang="en-US" dirty="0" smtClean="0">
                <a:sym typeface="Wingdings"/>
              </a:rPr>
              <a:t> and sacroiliac </a:t>
            </a:r>
            <a:r>
              <a:rPr lang="en-US" dirty="0" err="1" smtClean="0">
                <a:sym typeface="Wingdings"/>
              </a:rPr>
              <a:t>diastasis</a:t>
            </a:r>
            <a:r>
              <a:rPr lang="en-US" dirty="0" smtClean="0">
                <a:sym typeface="Wingdings"/>
              </a:rPr>
              <a:t>, straddle fracture, </a:t>
            </a:r>
            <a:r>
              <a:rPr lang="en-US" dirty="0" err="1" smtClean="0">
                <a:sym typeface="Wingdings"/>
              </a:rPr>
              <a:t>Malgaigne</a:t>
            </a:r>
            <a:r>
              <a:rPr lang="en-US" dirty="0" smtClean="0">
                <a:sym typeface="Wingdings"/>
              </a:rPr>
              <a:t> fracture</a:t>
            </a:r>
          </a:p>
          <a:p>
            <a:pPr lvl="3"/>
            <a:r>
              <a:rPr lang="en-US" dirty="0" smtClean="0">
                <a:sym typeface="Wingdings"/>
              </a:rPr>
              <a:t>Straddle injuries</a:t>
            </a:r>
          </a:p>
          <a:p>
            <a:pPr lvl="3"/>
            <a:r>
              <a:rPr lang="en-US" dirty="0" smtClean="0">
                <a:sym typeface="Wingdings"/>
              </a:rPr>
              <a:t>Penetrating trauma close to urethra</a:t>
            </a:r>
          </a:p>
          <a:p>
            <a:pPr lvl="3"/>
            <a:r>
              <a:rPr lang="en-US" dirty="0" smtClean="0">
                <a:sym typeface="Wingdings"/>
              </a:rPr>
              <a:t>Penile fracture</a:t>
            </a:r>
          </a:p>
          <a:p>
            <a:pPr lvl="2"/>
            <a:r>
              <a:rPr lang="en-US" dirty="0" smtClean="0">
                <a:sym typeface="Wingdings"/>
              </a:rPr>
              <a:t>Physical exam: </a:t>
            </a:r>
          </a:p>
          <a:p>
            <a:pPr lvl="3"/>
            <a:r>
              <a:rPr lang="en-US" dirty="0">
                <a:sym typeface="Wingdings"/>
              </a:rPr>
              <a:t>B</a:t>
            </a:r>
            <a:r>
              <a:rPr lang="en-US" dirty="0" smtClean="0">
                <a:sym typeface="Wingdings"/>
              </a:rPr>
              <a:t>lood at urethral </a:t>
            </a:r>
            <a:r>
              <a:rPr lang="en-US" dirty="0" err="1" smtClean="0">
                <a:sym typeface="Wingdings"/>
              </a:rPr>
              <a:t>meatus</a:t>
            </a:r>
            <a:r>
              <a:rPr lang="en-US" dirty="0" smtClean="0">
                <a:sym typeface="Wingdings"/>
              </a:rPr>
              <a:t>, </a:t>
            </a:r>
            <a:r>
              <a:rPr lang="en-US" dirty="0" err="1" smtClean="0">
                <a:sym typeface="Wingdings"/>
              </a:rPr>
              <a:t>perineal</a:t>
            </a:r>
            <a:r>
              <a:rPr lang="en-US" dirty="0" smtClean="0">
                <a:sym typeface="Wingdings"/>
              </a:rPr>
              <a:t> </a:t>
            </a:r>
            <a:r>
              <a:rPr lang="en-US" dirty="0" err="1" smtClean="0">
                <a:sym typeface="Wingdings"/>
              </a:rPr>
              <a:t>hematoma</a:t>
            </a:r>
            <a:r>
              <a:rPr lang="en-US" dirty="0" smtClean="0">
                <a:sym typeface="Wingdings"/>
              </a:rPr>
              <a:t>/edema, high riding prostate on rectal—rare </a:t>
            </a:r>
          </a:p>
          <a:p>
            <a:pPr lvl="3"/>
            <a:r>
              <a:rPr lang="en-US" dirty="0" smtClean="0">
                <a:sym typeface="Wingdings"/>
              </a:rPr>
              <a:t>Gross </a:t>
            </a:r>
            <a:r>
              <a:rPr lang="en-US" dirty="0" err="1" smtClean="0">
                <a:sym typeface="Wingdings"/>
              </a:rPr>
              <a:t>hematuria</a:t>
            </a:r>
            <a:r>
              <a:rPr lang="en-US" dirty="0" smtClean="0">
                <a:sym typeface="Wingdings"/>
              </a:rPr>
              <a:t>—common</a:t>
            </a:r>
          </a:p>
          <a:p>
            <a:pPr lvl="2"/>
            <a:endParaRPr lang="en-US" dirty="0" smtClean="0">
              <a:sym typeface="Wingding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normAutofit/>
          </a:bodyPr>
          <a:lstStyle/>
          <a:p>
            <a:pPr lvl="1"/>
            <a:r>
              <a:rPr lang="en-US" dirty="0" smtClean="0">
                <a:sym typeface="Wingdings"/>
              </a:rPr>
              <a:t>Urethral injuries (cc)</a:t>
            </a:r>
          </a:p>
          <a:p>
            <a:pPr lvl="2"/>
            <a:r>
              <a:rPr lang="en-US" dirty="0" smtClean="0">
                <a:sym typeface="Wingdings"/>
              </a:rPr>
              <a:t>Gross </a:t>
            </a:r>
            <a:r>
              <a:rPr lang="en-US" dirty="0" err="1" smtClean="0">
                <a:sym typeface="Wingdings"/>
              </a:rPr>
              <a:t>hematuria</a:t>
            </a:r>
            <a:r>
              <a:rPr lang="en-US" dirty="0" smtClean="0">
                <a:sym typeface="Wingdings"/>
              </a:rPr>
              <a:t> + difficulty placing catheter =&gt; urethral evaluation</a:t>
            </a:r>
          </a:p>
          <a:p>
            <a:pPr lvl="3"/>
            <a:r>
              <a:rPr lang="en-US" dirty="0" smtClean="0">
                <a:sym typeface="Wingdings"/>
              </a:rPr>
              <a:t>Extension of urethral laceration, increase bleeding, contamination of hematoma</a:t>
            </a:r>
          </a:p>
          <a:p>
            <a:pPr lvl="2"/>
            <a:r>
              <a:rPr lang="en-US" dirty="0" smtClean="0">
                <a:sym typeface="Wingdings"/>
              </a:rPr>
              <a:t>Grading system exists but is not well accepted</a:t>
            </a:r>
          </a:p>
          <a:p>
            <a:pPr lvl="2"/>
            <a:r>
              <a:rPr lang="en-US" dirty="0" smtClean="0">
                <a:sym typeface="Wingdings"/>
              </a:rPr>
              <a:t>Injury severity determined by:</a:t>
            </a:r>
          </a:p>
          <a:p>
            <a:pPr lvl="3"/>
            <a:r>
              <a:rPr lang="en-US" dirty="0" smtClean="0">
                <a:sym typeface="Wingdings"/>
              </a:rPr>
              <a:t>Location of the injury</a:t>
            </a:r>
          </a:p>
          <a:p>
            <a:pPr lvl="3"/>
            <a:r>
              <a:rPr lang="en-US" dirty="0" smtClean="0">
                <a:sym typeface="Wingdings"/>
              </a:rPr>
              <a:t>Complete </a:t>
            </a:r>
            <a:r>
              <a:rPr lang="en-US" dirty="0" err="1" smtClean="0">
                <a:sym typeface="Wingdings"/>
              </a:rPr>
              <a:t>vs</a:t>
            </a:r>
            <a:r>
              <a:rPr lang="en-US" dirty="0" smtClean="0">
                <a:sym typeface="Wingdings"/>
              </a:rPr>
              <a:t> incomplete </a:t>
            </a:r>
            <a:r>
              <a:rPr lang="en-US" dirty="0" err="1" smtClean="0">
                <a:sym typeface="Wingdings"/>
              </a:rPr>
              <a:t>transection</a:t>
            </a:r>
            <a:r>
              <a:rPr lang="en-US" dirty="0" smtClean="0">
                <a:sym typeface="Wingdings"/>
              </a:rPr>
              <a:t> of the urethra</a:t>
            </a:r>
          </a:p>
          <a:p>
            <a:pPr lvl="2"/>
            <a:r>
              <a:rPr lang="en-US" dirty="0" smtClean="0">
                <a:sym typeface="Wingdings"/>
              </a:rPr>
              <a:t>Diagnosis: Retrograde </a:t>
            </a:r>
            <a:r>
              <a:rPr lang="en-US" dirty="0" err="1" smtClean="0">
                <a:sym typeface="Wingdings"/>
              </a:rPr>
              <a:t>urethrogram</a:t>
            </a:r>
            <a:endParaRPr lang="en-US" b="1" dirty="0" smtClean="0">
              <a:solidFill>
                <a:srgbClr val="FF0000"/>
              </a:solidFill>
              <a:sym typeface="Wingdings"/>
            </a:endParaRPr>
          </a:p>
          <a:p>
            <a:pPr lvl="2"/>
            <a:r>
              <a:rPr lang="en-US" dirty="0" smtClean="0">
                <a:sym typeface="Wingdings"/>
              </a:rPr>
              <a:t>Treatment: if urethra is injured, consult urology</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Urethral Injury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5" name="Picture 4"/>
          <p:cNvPicPr>
            <a:picLocks noChangeAspect="1" noChangeArrowheads="1"/>
          </p:cNvPicPr>
          <p:nvPr/>
        </p:nvPicPr>
        <p:blipFill>
          <a:blip r:embed="rId2"/>
          <a:srcRect/>
          <a:stretch>
            <a:fillRect/>
          </a:stretch>
        </p:blipFill>
        <p:spPr bwMode="auto">
          <a:xfrm>
            <a:off x="1676400" y="1752600"/>
            <a:ext cx="6127423" cy="4572000"/>
          </a:xfrm>
          <a:prstGeom prst="rect">
            <a:avLst/>
          </a:prstGeom>
          <a:noFill/>
          <a:ln w="9525">
            <a:noFill/>
            <a:miter lim="800000"/>
            <a:headEnd/>
            <a:tailEnd/>
          </a:ln>
          <a:effectLst/>
        </p:spPr>
      </p:pic>
      <p:sp>
        <p:nvSpPr>
          <p:cNvPr id="6" name="TextBox 5"/>
          <p:cNvSpPr txBox="1"/>
          <p:nvPr/>
        </p:nvSpPr>
        <p:spPr>
          <a:xfrm>
            <a:off x="1905000" y="2044987"/>
            <a:ext cx="1447800" cy="584775"/>
          </a:xfrm>
          <a:prstGeom prst="rect">
            <a:avLst/>
          </a:prstGeom>
          <a:noFill/>
        </p:spPr>
        <p:txBody>
          <a:bodyPr wrap="square" rtlCol="0">
            <a:spAutoFit/>
          </a:bodyPr>
          <a:lstStyle/>
          <a:p>
            <a:r>
              <a:rPr lang="en-US" sz="3200" dirty="0" smtClean="0">
                <a:solidFill>
                  <a:schemeClr val="bg1"/>
                </a:solidFill>
              </a:rPr>
              <a:t>Normal</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Urethral Injury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3" name="Picture 2"/>
          <p:cNvPicPr>
            <a:picLocks noChangeAspect="1" noChangeArrowheads="1"/>
          </p:cNvPicPr>
          <p:nvPr/>
        </p:nvPicPr>
        <p:blipFill>
          <a:blip r:embed="rId2"/>
          <a:srcRect/>
          <a:stretch>
            <a:fillRect/>
          </a:stretch>
        </p:blipFill>
        <p:spPr bwMode="auto">
          <a:xfrm>
            <a:off x="281375" y="1676400"/>
            <a:ext cx="4654132" cy="38862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5181600" y="1417638"/>
            <a:ext cx="3309080" cy="4502150"/>
          </a:xfrm>
          <a:prstGeom prst="rect">
            <a:avLst/>
          </a:prstGeom>
          <a:noFill/>
          <a:ln w="9525">
            <a:noFill/>
            <a:miter lim="800000"/>
            <a:headEnd/>
            <a:tailEnd/>
          </a:ln>
          <a:effectLst/>
        </p:spPr>
      </p:pic>
      <p:sp>
        <p:nvSpPr>
          <p:cNvPr id="6" name="TextBox 5"/>
          <p:cNvSpPr txBox="1"/>
          <p:nvPr/>
        </p:nvSpPr>
        <p:spPr>
          <a:xfrm>
            <a:off x="1447800" y="5911334"/>
            <a:ext cx="2743199" cy="369332"/>
          </a:xfrm>
          <a:prstGeom prst="rect">
            <a:avLst/>
          </a:prstGeom>
          <a:noFill/>
        </p:spPr>
        <p:txBody>
          <a:bodyPr wrap="square" rtlCol="0">
            <a:spAutoFit/>
          </a:bodyPr>
          <a:lstStyle/>
          <a:p>
            <a:r>
              <a:rPr lang="en-US" dirty="0" smtClean="0"/>
              <a:t>Partial urethral disruption</a:t>
            </a:r>
            <a:endParaRPr lang="en-US" dirty="0"/>
          </a:p>
        </p:txBody>
      </p:sp>
      <p:sp>
        <p:nvSpPr>
          <p:cNvPr id="7" name="TextBox 6"/>
          <p:cNvSpPr txBox="1"/>
          <p:nvPr/>
        </p:nvSpPr>
        <p:spPr>
          <a:xfrm>
            <a:off x="5410200" y="6096000"/>
            <a:ext cx="2928080" cy="369332"/>
          </a:xfrm>
          <a:prstGeom prst="rect">
            <a:avLst/>
          </a:prstGeom>
          <a:noFill/>
        </p:spPr>
        <p:txBody>
          <a:bodyPr wrap="square" rtlCol="0">
            <a:spAutoFit/>
          </a:bodyPr>
          <a:lstStyle/>
          <a:p>
            <a:r>
              <a:rPr lang="en-US" dirty="0" smtClean="0"/>
              <a:t>Complete urethral disruption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sz="half" idx="1"/>
          </p:nvPr>
        </p:nvSpPr>
        <p:spPr>
          <a:xfrm>
            <a:off x="152400" y="1600200"/>
            <a:ext cx="5410200" cy="1905000"/>
          </a:xfrm>
        </p:spPr>
        <p:txBody>
          <a:bodyPr>
            <a:normAutofit fontScale="85000" lnSpcReduction="10000"/>
          </a:bodyPr>
          <a:lstStyle/>
          <a:p>
            <a:r>
              <a:rPr lang="en-US" dirty="0" smtClean="0"/>
              <a:t>External genitalia injuries</a:t>
            </a:r>
          </a:p>
          <a:p>
            <a:pPr lvl="1"/>
            <a:r>
              <a:rPr lang="en-US" dirty="0" smtClean="0"/>
              <a:t>Penile laceration</a:t>
            </a:r>
          </a:p>
          <a:p>
            <a:pPr lvl="2"/>
            <a:r>
              <a:rPr lang="en-US" dirty="0" smtClean="0"/>
              <a:t>Superficial penile laceration</a:t>
            </a:r>
            <a:r>
              <a:rPr lang="en-US" dirty="0" smtClean="0">
                <a:sym typeface="Wingdings"/>
              </a:rPr>
              <a:t> repair in emergency dept.</a:t>
            </a:r>
          </a:p>
          <a:p>
            <a:pPr lvl="2"/>
            <a:r>
              <a:rPr lang="en-US" dirty="0" smtClean="0">
                <a:sym typeface="Wingdings"/>
              </a:rPr>
              <a:t>Complex penile laceration consult urology</a:t>
            </a:r>
          </a:p>
          <a:p>
            <a:pPr lvl="2"/>
            <a:r>
              <a:rPr lang="en-US" dirty="0" smtClean="0">
                <a:sym typeface="Wingdings"/>
              </a:rPr>
              <a:t>Compromised Buck’s fascia consult urology</a:t>
            </a:r>
            <a:endParaRPr lang="en-US" b="1" dirty="0" smtClean="0">
              <a:solidFill>
                <a:srgbClr val="FF0000"/>
              </a:solidFill>
              <a:sym typeface="Wingdings"/>
            </a:endParaRPr>
          </a:p>
          <a:p>
            <a:pPr lvl="2"/>
            <a:endParaRPr lang="en-US" dirty="0" smtClean="0">
              <a:sym typeface="Wingdings"/>
            </a:endParaRPr>
          </a:p>
          <a:p>
            <a:pPr lvl="1"/>
            <a:endParaRPr lang="en-US" dirty="0" smtClean="0">
              <a:sym typeface="Wingdings"/>
            </a:endParaRPr>
          </a:p>
          <a:p>
            <a:pPr lvl="1"/>
            <a:endParaRPr lang="en-US" dirty="0"/>
          </a:p>
        </p:txBody>
      </p:sp>
      <p:sp>
        <p:nvSpPr>
          <p:cNvPr id="4" name="Content Placeholder 3"/>
          <p:cNvSpPr>
            <a:spLocks noGrp="1"/>
          </p:cNvSpPr>
          <p:nvPr>
            <p:ph sz="half" idx="2"/>
          </p:nvPr>
        </p:nvSpPr>
        <p:spPr>
          <a:xfrm>
            <a:off x="152400" y="3505200"/>
            <a:ext cx="5562600" cy="3124199"/>
          </a:xfrm>
        </p:spPr>
        <p:txBody>
          <a:bodyPr>
            <a:normAutofit fontScale="85000" lnSpcReduction="10000"/>
          </a:bodyPr>
          <a:lstStyle/>
          <a:p>
            <a:pPr lvl="1"/>
            <a:r>
              <a:rPr lang="en-US" dirty="0" smtClean="0">
                <a:sym typeface="Wingdings"/>
              </a:rPr>
              <a:t>Penile fracture</a:t>
            </a:r>
          </a:p>
          <a:p>
            <a:pPr lvl="2"/>
            <a:r>
              <a:rPr lang="en-US" dirty="0" smtClean="0">
                <a:sym typeface="Wingdings"/>
              </a:rPr>
              <a:t>Occur during coitus or masturbation</a:t>
            </a:r>
          </a:p>
          <a:p>
            <a:pPr lvl="2"/>
            <a:r>
              <a:rPr lang="en-US" dirty="0" smtClean="0">
                <a:sym typeface="Wingdings"/>
              </a:rPr>
              <a:t>Presentation: penile pain, loss of erection, deformity, swelling, difficulty voiding</a:t>
            </a:r>
          </a:p>
          <a:p>
            <a:pPr lvl="2"/>
            <a:r>
              <a:rPr lang="en-US" dirty="0" smtClean="0">
                <a:sym typeface="Wingdings"/>
              </a:rPr>
              <a:t>Treatment:</a:t>
            </a:r>
          </a:p>
          <a:p>
            <a:pPr lvl="3"/>
            <a:r>
              <a:rPr lang="en-US" dirty="0" smtClean="0">
                <a:sym typeface="Wingdings"/>
              </a:rPr>
              <a:t>Involvement of corpus </a:t>
            </a:r>
            <a:r>
              <a:rPr lang="en-US" dirty="0" err="1" smtClean="0">
                <a:sym typeface="Wingdings"/>
              </a:rPr>
              <a:t>caverosum</a:t>
            </a:r>
            <a:r>
              <a:rPr lang="en-US" dirty="0" smtClean="0">
                <a:sym typeface="Wingdings"/>
              </a:rPr>
              <a:t>  or Bucks fascia (common) operative intervention</a:t>
            </a:r>
          </a:p>
          <a:p>
            <a:pPr lvl="3"/>
            <a:r>
              <a:rPr lang="en-US" dirty="0" smtClean="0">
                <a:sym typeface="Wingdings"/>
              </a:rPr>
              <a:t>Superficial to Bucks fascia (less common) </a:t>
            </a:r>
            <a:r>
              <a:rPr lang="en-US" dirty="0" err="1" smtClean="0">
                <a:sym typeface="Wingdings"/>
              </a:rPr>
              <a:t>nonoperative</a:t>
            </a:r>
            <a:r>
              <a:rPr lang="en-US" dirty="0" smtClean="0">
                <a:sym typeface="Wingdings"/>
              </a:rPr>
              <a:t> management</a:t>
            </a:r>
          </a:p>
          <a:p>
            <a:endParaRPr lang="en-US" dirty="0"/>
          </a:p>
        </p:txBody>
      </p:sp>
      <p:pic>
        <p:nvPicPr>
          <p:cNvPr id="20483" name="Picture 3"/>
          <p:cNvPicPr>
            <a:picLocks noChangeAspect="1" noChangeArrowheads="1"/>
          </p:cNvPicPr>
          <p:nvPr/>
        </p:nvPicPr>
        <p:blipFill>
          <a:blip r:embed="rId3"/>
          <a:srcRect/>
          <a:stretch>
            <a:fillRect/>
          </a:stretch>
        </p:blipFill>
        <p:spPr bwMode="auto">
          <a:xfrm>
            <a:off x="5257800" y="3733802"/>
            <a:ext cx="3429000" cy="2991254"/>
          </a:xfrm>
          <a:prstGeom prst="rect">
            <a:avLst/>
          </a:prstGeom>
          <a:noFill/>
          <a:ln w="9525">
            <a:noFill/>
            <a:miter lim="800000"/>
            <a:headEnd/>
            <a:tailEnd/>
          </a:ln>
          <a:effectLst/>
        </p:spPr>
      </p:pic>
      <p:pic>
        <p:nvPicPr>
          <p:cNvPr id="20484" name="Picture 4"/>
          <p:cNvPicPr>
            <a:picLocks noChangeAspect="1" noChangeArrowheads="1"/>
          </p:cNvPicPr>
          <p:nvPr/>
        </p:nvPicPr>
        <p:blipFill>
          <a:blip r:embed="rId4"/>
          <a:srcRect/>
          <a:stretch>
            <a:fillRect/>
          </a:stretch>
        </p:blipFill>
        <p:spPr bwMode="auto">
          <a:xfrm>
            <a:off x="5562600" y="1114426"/>
            <a:ext cx="1743075" cy="2619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sz="half" idx="1"/>
          </p:nvPr>
        </p:nvSpPr>
        <p:spPr>
          <a:xfrm>
            <a:off x="457200" y="1600200"/>
            <a:ext cx="4572000" cy="2225980"/>
          </a:xfrm>
        </p:spPr>
        <p:txBody>
          <a:bodyPr>
            <a:normAutofit fontScale="85000" lnSpcReduction="20000"/>
          </a:bodyPr>
          <a:lstStyle/>
          <a:p>
            <a:r>
              <a:rPr lang="en-US" dirty="0" smtClean="0">
                <a:sym typeface="Wingdings"/>
              </a:rPr>
              <a:t>External genitalia injuries (cc)</a:t>
            </a:r>
          </a:p>
          <a:p>
            <a:pPr lvl="1"/>
            <a:r>
              <a:rPr lang="en-US" dirty="0" smtClean="0">
                <a:sym typeface="Wingdings"/>
              </a:rPr>
              <a:t>Penile amputation</a:t>
            </a:r>
          </a:p>
          <a:p>
            <a:pPr lvl="2"/>
            <a:r>
              <a:rPr lang="en-US" dirty="0" smtClean="0">
                <a:sym typeface="Wingdings"/>
              </a:rPr>
              <a:t>Treatment:  </a:t>
            </a:r>
            <a:r>
              <a:rPr lang="en-US" dirty="0" err="1" smtClean="0">
                <a:sym typeface="Wingdings"/>
              </a:rPr>
              <a:t>reimplantation</a:t>
            </a:r>
            <a:r>
              <a:rPr lang="en-US" dirty="0" smtClean="0">
                <a:sym typeface="Wingdings"/>
              </a:rPr>
              <a:t> if warm ischemic time &lt;6 hours</a:t>
            </a:r>
          </a:p>
          <a:p>
            <a:pPr lvl="2"/>
            <a:r>
              <a:rPr lang="en-US" dirty="0" smtClean="0">
                <a:sym typeface="Wingdings"/>
              </a:rPr>
              <a:t>In emergency department, penis is kept cold (wrapped in dry gauze on ice,) and urology consulted immediately</a:t>
            </a:r>
          </a:p>
        </p:txBody>
      </p:sp>
      <p:sp>
        <p:nvSpPr>
          <p:cNvPr id="4" name="Content Placeholder 3"/>
          <p:cNvSpPr>
            <a:spLocks noGrp="1"/>
          </p:cNvSpPr>
          <p:nvPr>
            <p:ph sz="half" idx="2"/>
          </p:nvPr>
        </p:nvSpPr>
        <p:spPr>
          <a:xfrm>
            <a:off x="457200" y="3826180"/>
            <a:ext cx="4343400" cy="2667000"/>
          </a:xfrm>
        </p:spPr>
        <p:txBody>
          <a:bodyPr>
            <a:normAutofit fontScale="85000" lnSpcReduction="20000"/>
          </a:bodyPr>
          <a:lstStyle/>
          <a:p>
            <a:pPr lvl="1"/>
            <a:r>
              <a:rPr lang="en-US" dirty="0" smtClean="0">
                <a:sym typeface="Wingdings"/>
              </a:rPr>
              <a:t>Penile foreign bodies</a:t>
            </a:r>
          </a:p>
          <a:p>
            <a:pPr lvl="2"/>
            <a:r>
              <a:rPr lang="en-US" dirty="0" smtClean="0">
                <a:sym typeface="Wingdings"/>
              </a:rPr>
              <a:t>Blunt foreign bodies in the distal urethra removal in the emergency department</a:t>
            </a:r>
          </a:p>
          <a:p>
            <a:pPr lvl="2"/>
            <a:r>
              <a:rPr lang="en-US" dirty="0" smtClean="0">
                <a:sym typeface="Wingdings"/>
              </a:rPr>
              <a:t>Sharp, not easily visualized in the proximal </a:t>
            </a:r>
            <a:r>
              <a:rPr lang="en-US" dirty="0" err="1" smtClean="0">
                <a:sym typeface="Wingdings"/>
              </a:rPr>
              <a:t>urethraurology</a:t>
            </a:r>
            <a:r>
              <a:rPr lang="en-US" dirty="0" smtClean="0">
                <a:sym typeface="Wingdings"/>
              </a:rPr>
              <a:t> consultation for operative intervention</a:t>
            </a:r>
          </a:p>
          <a:p>
            <a:pPr lvl="1"/>
            <a:r>
              <a:rPr lang="en-US" dirty="0" smtClean="0">
                <a:sym typeface="Wingdings"/>
              </a:rPr>
              <a:t>Complication: strictures, impotence, incontinence</a:t>
            </a:r>
          </a:p>
        </p:txBody>
      </p:sp>
      <p:pic>
        <p:nvPicPr>
          <p:cNvPr id="21506" name="Picture 2"/>
          <p:cNvPicPr>
            <a:picLocks noChangeAspect="1" noChangeArrowheads="1"/>
          </p:cNvPicPr>
          <p:nvPr/>
        </p:nvPicPr>
        <p:blipFill>
          <a:blip r:embed="rId2"/>
          <a:srcRect/>
          <a:stretch>
            <a:fillRect/>
          </a:stretch>
        </p:blipFill>
        <p:spPr bwMode="auto">
          <a:xfrm>
            <a:off x="5029200" y="1600199"/>
            <a:ext cx="2971800" cy="2225981"/>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5029200" y="4038600"/>
            <a:ext cx="3400926"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Specific Injuries &amp; Treatment</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lvl="1"/>
            <a:r>
              <a:rPr lang="en-US" dirty="0" smtClean="0"/>
              <a:t>Testicular injuries</a:t>
            </a:r>
          </a:p>
          <a:p>
            <a:pPr lvl="2"/>
            <a:r>
              <a:rPr lang="en-US" dirty="0" smtClean="0"/>
              <a:t>Uncommon; blunt trauma 85%</a:t>
            </a:r>
          </a:p>
          <a:p>
            <a:pPr lvl="2"/>
            <a:r>
              <a:rPr lang="en-US" dirty="0" smtClean="0"/>
              <a:t>Testicular rupture: most serious injury</a:t>
            </a:r>
          </a:p>
          <a:p>
            <a:pPr lvl="2"/>
            <a:r>
              <a:rPr lang="en-US" dirty="0" err="1" smtClean="0"/>
              <a:t>Hematocele</a:t>
            </a:r>
            <a:r>
              <a:rPr lang="en-US" dirty="0" smtClean="0"/>
              <a:t>: hemorrhage in to the tunica </a:t>
            </a:r>
            <a:r>
              <a:rPr lang="en-US" dirty="0" err="1" smtClean="0"/>
              <a:t>vaginalis</a:t>
            </a:r>
            <a:endParaRPr lang="en-US" dirty="0" smtClean="0"/>
          </a:p>
          <a:p>
            <a:pPr lvl="2"/>
            <a:r>
              <a:rPr lang="en-US" dirty="0" smtClean="0"/>
              <a:t>Testicular dislocation: rare; manual reduction in the emergency department recommended</a:t>
            </a:r>
          </a:p>
          <a:p>
            <a:pPr lvl="2"/>
            <a:r>
              <a:rPr lang="en-US" dirty="0" smtClean="0"/>
              <a:t>Diagnosis: Ultrasound study of choice</a:t>
            </a:r>
          </a:p>
          <a:p>
            <a:pPr lvl="2"/>
            <a:r>
              <a:rPr lang="en-US" dirty="0" smtClean="0"/>
              <a:t>Treatment</a:t>
            </a:r>
          </a:p>
          <a:p>
            <a:pPr lvl="3"/>
            <a:r>
              <a:rPr lang="en-US" dirty="0" err="1" smtClean="0"/>
              <a:t>Nonoperative</a:t>
            </a:r>
            <a:r>
              <a:rPr lang="en-US" dirty="0" smtClean="0"/>
              <a:t> intervention for minor injuries</a:t>
            </a:r>
          </a:p>
          <a:p>
            <a:pPr lvl="4"/>
            <a:r>
              <a:rPr lang="en-US" dirty="0" smtClean="0"/>
              <a:t>Scrotal elevation, ice, non-steroidal </a:t>
            </a:r>
            <a:r>
              <a:rPr lang="en-US" dirty="0" err="1" smtClean="0"/>
              <a:t>antiinflammatory</a:t>
            </a:r>
            <a:r>
              <a:rPr lang="en-US" dirty="0" smtClean="0"/>
              <a:t> drugs, limited activity</a:t>
            </a:r>
          </a:p>
          <a:p>
            <a:pPr lvl="3"/>
            <a:r>
              <a:rPr lang="en-US" dirty="0" smtClean="0"/>
              <a:t>Operative intervention</a:t>
            </a:r>
          </a:p>
          <a:p>
            <a:pPr lvl="4"/>
            <a:r>
              <a:rPr lang="en-US" dirty="0" smtClean="0"/>
              <a:t>Testicular rupture</a:t>
            </a:r>
          </a:p>
          <a:p>
            <a:pPr lvl="4"/>
            <a:r>
              <a:rPr lang="en-US" dirty="0" smtClean="0"/>
              <a:t>Expanding </a:t>
            </a:r>
            <a:r>
              <a:rPr lang="en-US" dirty="0" err="1" smtClean="0"/>
              <a:t>hematocele</a:t>
            </a:r>
            <a:endParaRPr lang="en-US" dirty="0" smtClean="0"/>
          </a:p>
          <a:p>
            <a:pPr lvl="4"/>
            <a:r>
              <a:rPr lang="en-US" dirty="0" smtClean="0"/>
              <a:t>Inability to reduce testicular dislocation</a:t>
            </a:r>
          </a:p>
          <a:p>
            <a:pPr lvl="4"/>
            <a:r>
              <a:rPr lang="en-US" dirty="0" smtClean="0"/>
              <a:t>Scrotal </a:t>
            </a:r>
            <a:r>
              <a:rPr lang="en-US" dirty="0" err="1" smtClean="0"/>
              <a:t>degloving</a:t>
            </a:r>
            <a:endParaRPr lang="en-US" dirty="0" smtClean="0"/>
          </a:p>
          <a:p>
            <a:pPr lvl="2"/>
            <a:r>
              <a:rPr lang="en-US" dirty="0" smtClean="0"/>
              <a:t>Testicular salvage as low as 40%</a:t>
            </a:r>
          </a:p>
          <a:p>
            <a:pPr lvl="2"/>
            <a:r>
              <a:rPr lang="en-US" dirty="0" smtClean="0"/>
              <a:t>Complications: bleeding, abscess, skin necrosis, infertility, testicular atrophy, testicular necrosis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Testicular Injury</a:t>
            </a:r>
            <a:endParaRPr lang="en-US" dirty="0"/>
          </a:p>
        </p:txBody>
      </p:sp>
      <p:pic>
        <p:nvPicPr>
          <p:cNvPr id="1027" name="Picture 3"/>
          <p:cNvPicPr>
            <a:picLocks noChangeAspect="1" noChangeArrowheads="1"/>
          </p:cNvPicPr>
          <p:nvPr/>
        </p:nvPicPr>
        <p:blipFill>
          <a:blip r:embed="rId3"/>
          <a:srcRect/>
          <a:stretch>
            <a:fillRect/>
          </a:stretch>
        </p:blipFill>
        <p:spPr bwMode="auto">
          <a:xfrm>
            <a:off x="4572000" y="2638425"/>
            <a:ext cx="4391025" cy="40195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228600" y="1600200"/>
            <a:ext cx="5505504" cy="3048000"/>
          </a:xfrm>
          <a:prstGeom prst="rect">
            <a:avLst/>
          </a:prstGeom>
          <a:noFill/>
          <a:ln w="9525">
            <a:noFill/>
            <a:miter lim="800000"/>
            <a:headEnd/>
            <a:tailEnd/>
          </a:ln>
          <a:effectLst/>
        </p:spPr>
      </p:pic>
      <p:sp>
        <p:nvSpPr>
          <p:cNvPr id="6" name="TextBox 5"/>
          <p:cNvSpPr txBox="1"/>
          <p:nvPr/>
        </p:nvSpPr>
        <p:spPr>
          <a:xfrm>
            <a:off x="1676400" y="5040868"/>
            <a:ext cx="2362200" cy="369332"/>
          </a:xfrm>
          <a:prstGeom prst="rect">
            <a:avLst/>
          </a:prstGeom>
          <a:noFill/>
        </p:spPr>
        <p:txBody>
          <a:bodyPr wrap="square" rtlCol="0">
            <a:spAutoFit/>
          </a:bodyPr>
          <a:lstStyle/>
          <a:p>
            <a:r>
              <a:rPr lang="en-US" dirty="0" smtClean="0"/>
              <a:t>Injured or uninjured?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Summary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fr-CA" dirty="0" err="1" smtClean="0"/>
              <a:t>Kidneys</a:t>
            </a:r>
            <a:r>
              <a:rPr lang="fr-CA" dirty="0" smtClean="0"/>
              <a:t> are the 3rd </a:t>
            </a:r>
            <a:r>
              <a:rPr lang="fr-CA" dirty="0" err="1" smtClean="0"/>
              <a:t>most</a:t>
            </a:r>
            <a:r>
              <a:rPr lang="fr-CA" dirty="0" smtClean="0"/>
              <a:t> </a:t>
            </a:r>
            <a:r>
              <a:rPr lang="fr-CA" dirty="0" err="1" smtClean="0"/>
              <a:t>commonly</a:t>
            </a:r>
            <a:r>
              <a:rPr lang="fr-CA" dirty="0" smtClean="0"/>
              <a:t> </a:t>
            </a:r>
            <a:r>
              <a:rPr lang="fr-CA" dirty="0" err="1" smtClean="0"/>
              <a:t>injured</a:t>
            </a:r>
            <a:r>
              <a:rPr lang="fr-CA" dirty="0" smtClean="0"/>
              <a:t> abdominal </a:t>
            </a:r>
            <a:r>
              <a:rPr lang="fr-CA" dirty="0" err="1" smtClean="0"/>
              <a:t>organ</a:t>
            </a:r>
            <a:endParaRPr lang="fr-CA" dirty="0" smtClean="0"/>
          </a:p>
          <a:p>
            <a:r>
              <a:rPr lang="fr-CA" dirty="0" err="1" smtClean="0"/>
              <a:t>Specific</a:t>
            </a:r>
            <a:r>
              <a:rPr lang="fr-CA" dirty="0" smtClean="0"/>
              <a:t> GU </a:t>
            </a:r>
            <a:r>
              <a:rPr lang="fr-CA" dirty="0" err="1" smtClean="0"/>
              <a:t>track</a:t>
            </a:r>
            <a:r>
              <a:rPr lang="fr-CA" dirty="0" smtClean="0"/>
              <a:t> </a:t>
            </a:r>
            <a:r>
              <a:rPr lang="fr-CA" dirty="0" err="1" smtClean="0"/>
              <a:t>injury</a:t>
            </a:r>
            <a:r>
              <a:rPr lang="fr-CA" dirty="0" smtClean="0"/>
              <a:t> </a:t>
            </a:r>
            <a:r>
              <a:rPr lang="fr-CA" dirty="0" err="1" smtClean="0"/>
              <a:t>is</a:t>
            </a:r>
            <a:r>
              <a:rPr lang="fr-CA" dirty="0" smtClean="0"/>
              <a:t> </a:t>
            </a:r>
            <a:r>
              <a:rPr lang="fr-CA" dirty="0" err="1" smtClean="0"/>
              <a:t>evaluated</a:t>
            </a:r>
            <a:r>
              <a:rPr lang="fr-CA" dirty="0" smtClean="0"/>
              <a:t> </a:t>
            </a:r>
            <a:r>
              <a:rPr lang="fr-CA" dirty="0" err="1" smtClean="0"/>
              <a:t>during</a:t>
            </a:r>
            <a:r>
              <a:rPr lang="fr-CA" dirty="0" smtClean="0"/>
              <a:t> the </a:t>
            </a:r>
            <a:r>
              <a:rPr lang="fr-CA" dirty="0" err="1" smtClean="0"/>
              <a:t>secondary</a:t>
            </a:r>
            <a:r>
              <a:rPr lang="fr-CA" dirty="0" smtClean="0"/>
              <a:t> </a:t>
            </a:r>
            <a:r>
              <a:rPr lang="fr-CA" dirty="0" err="1" smtClean="0"/>
              <a:t>survey</a:t>
            </a:r>
            <a:endParaRPr lang="fr-CA" dirty="0" smtClean="0"/>
          </a:p>
          <a:p>
            <a:r>
              <a:rPr lang="fr-CA" dirty="0" smtClean="0"/>
              <a:t>Most </a:t>
            </a:r>
            <a:r>
              <a:rPr lang="fr-CA" dirty="0" err="1" smtClean="0"/>
              <a:t>renal</a:t>
            </a:r>
            <a:r>
              <a:rPr lang="fr-CA" dirty="0" smtClean="0"/>
              <a:t> injuries are </a:t>
            </a:r>
            <a:r>
              <a:rPr lang="fr-CA" dirty="0" err="1" smtClean="0"/>
              <a:t>minor</a:t>
            </a:r>
            <a:r>
              <a:rPr lang="fr-CA" dirty="0" smtClean="0"/>
              <a:t> </a:t>
            </a:r>
            <a:r>
              <a:rPr lang="fr-CA" dirty="0" err="1" smtClean="0"/>
              <a:t>with</a:t>
            </a:r>
            <a:r>
              <a:rPr lang="fr-CA" dirty="0" smtClean="0"/>
              <a:t> no long </a:t>
            </a:r>
            <a:r>
              <a:rPr lang="fr-CA" dirty="0" err="1" smtClean="0"/>
              <a:t>term</a:t>
            </a:r>
            <a:r>
              <a:rPr lang="fr-CA" dirty="0" smtClean="0"/>
              <a:t> complications</a:t>
            </a:r>
          </a:p>
          <a:p>
            <a:r>
              <a:rPr lang="fr-CA" dirty="0" smtClean="0"/>
              <a:t>Gross </a:t>
            </a:r>
            <a:r>
              <a:rPr lang="fr-CA" dirty="0" err="1" smtClean="0"/>
              <a:t>hematuria</a:t>
            </a:r>
            <a:r>
              <a:rPr lang="fr-CA" dirty="0" smtClean="0"/>
              <a:t> OR </a:t>
            </a:r>
            <a:r>
              <a:rPr lang="fr-CA" dirty="0" err="1" smtClean="0"/>
              <a:t>microhematuria</a:t>
            </a:r>
            <a:r>
              <a:rPr lang="fr-CA" dirty="0" smtClean="0"/>
              <a:t> + </a:t>
            </a:r>
            <a:r>
              <a:rPr lang="fr-CA" dirty="0" err="1" smtClean="0"/>
              <a:t>shock</a:t>
            </a:r>
            <a:r>
              <a:rPr lang="fr-CA" dirty="0" smtClean="0"/>
              <a:t> = GU trauma</a:t>
            </a:r>
          </a:p>
          <a:p>
            <a:r>
              <a:rPr lang="fr-CA" dirty="0" err="1" smtClean="0"/>
              <a:t>Renovascular</a:t>
            </a:r>
            <a:r>
              <a:rPr lang="fr-CA" dirty="0" smtClean="0"/>
              <a:t> injuries </a:t>
            </a:r>
            <a:r>
              <a:rPr lang="fr-CA" dirty="0" err="1" smtClean="0"/>
              <a:t>require</a:t>
            </a:r>
            <a:r>
              <a:rPr lang="fr-CA" dirty="0" smtClean="0"/>
              <a:t> prompt </a:t>
            </a:r>
            <a:r>
              <a:rPr lang="fr-CA" dirty="0" err="1" smtClean="0"/>
              <a:t>diagnosis</a:t>
            </a:r>
            <a:r>
              <a:rPr lang="fr-CA" dirty="0" smtClean="0"/>
              <a:t> and </a:t>
            </a:r>
            <a:r>
              <a:rPr lang="fr-CA" dirty="0" err="1" smtClean="0"/>
              <a:t>urological</a:t>
            </a:r>
            <a:r>
              <a:rPr lang="fr-CA" dirty="0" smtClean="0"/>
              <a:t> consultation</a:t>
            </a:r>
          </a:p>
          <a:p>
            <a:r>
              <a:rPr lang="fr-CA" dirty="0" err="1" smtClean="0"/>
              <a:t>Pelvic</a:t>
            </a:r>
            <a:r>
              <a:rPr lang="fr-CA" dirty="0" smtClean="0"/>
              <a:t> fracture + &gt;25 RBC/</a:t>
            </a:r>
            <a:r>
              <a:rPr lang="fr-CA" dirty="0" err="1" smtClean="0"/>
              <a:t>hpf</a:t>
            </a:r>
            <a:r>
              <a:rPr lang="fr-CA" dirty="0" smtClean="0"/>
              <a:t> =&gt; </a:t>
            </a:r>
            <a:r>
              <a:rPr lang="fr-CA" dirty="0" err="1" smtClean="0"/>
              <a:t>consider</a:t>
            </a:r>
            <a:r>
              <a:rPr lang="fr-CA" dirty="0" smtClean="0"/>
              <a:t> </a:t>
            </a:r>
            <a:r>
              <a:rPr lang="fr-CA" dirty="0" err="1" smtClean="0"/>
              <a:t>bladder</a:t>
            </a:r>
            <a:r>
              <a:rPr lang="fr-CA" dirty="0" smtClean="0"/>
              <a:t> </a:t>
            </a:r>
            <a:r>
              <a:rPr lang="fr-CA" dirty="0" err="1" smtClean="0"/>
              <a:t>injury</a:t>
            </a:r>
            <a:endParaRPr lang="fr-CA" dirty="0" smtClean="0"/>
          </a:p>
          <a:p>
            <a:r>
              <a:rPr lang="fr-CA" dirty="0" smtClean="0"/>
              <a:t>Blood </a:t>
            </a:r>
            <a:r>
              <a:rPr lang="fr-CA" dirty="0" err="1" smtClean="0"/>
              <a:t>at</a:t>
            </a:r>
            <a:r>
              <a:rPr lang="fr-CA" dirty="0" smtClean="0"/>
              <a:t> </a:t>
            </a:r>
            <a:r>
              <a:rPr lang="fr-CA" dirty="0" err="1" smtClean="0"/>
              <a:t>urethral</a:t>
            </a:r>
            <a:r>
              <a:rPr lang="fr-CA" dirty="0" smtClean="0"/>
              <a:t> </a:t>
            </a:r>
            <a:r>
              <a:rPr lang="fr-CA" dirty="0" err="1" smtClean="0"/>
              <a:t>meatus</a:t>
            </a:r>
            <a:r>
              <a:rPr lang="fr-CA" dirty="0" smtClean="0"/>
              <a:t>, </a:t>
            </a:r>
            <a:r>
              <a:rPr lang="fr-CA" dirty="0" err="1" smtClean="0"/>
              <a:t>perineal</a:t>
            </a:r>
            <a:r>
              <a:rPr lang="fr-CA" dirty="0" smtClean="0"/>
              <a:t> </a:t>
            </a:r>
            <a:r>
              <a:rPr lang="fr-CA" dirty="0" err="1" smtClean="0"/>
              <a:t>hematoma</a:t>
            </a:r>
            <a:r>
              <a:rPr lang="fr-CA" dirty="0" smtClean="0"/>
              <a:t>, </a:t>
            </a:r>
            <a:r>
              <a:rPr lang="fr-CA" dirty="0" err="1" smtClean="0"/>
              <a:t>high</a:t>
            </a:r>
            <a:r>
              <a:rPr lang="fr-CA" dirty="0" smtClean="0"/>
              <a:t>-</a:t>
            </a:r>
            <a:r>
              <a:rPr lang="fr-CA" dirty="0" err="1" smtClean="0"/>
              <a:t>riding</a:t>
            </a:r>
            <a:r>
              <a:rPr lang="fr-CA" dirty="0" smtClean="0"/>
              <a:t> prostate =&gt; </a:t>
            </a:r>
            <a:r>
              <a:rPr lang="fr-CA" dirty="0" err="1" smtClean="0"/>
              <a:t>consider</a:t>
            </a:r>
            <a:r>
              <a:rPr lang="fr-CA" dirty="0" smtClean="0"/>
              <a:t> </a:t>
            </a:r>
            <a:r>
              <a:rPr lang="fr-CA" dirty="0" err="1" smtClean="0"/>
              <a:t>urethral</a:t>
            </a:r>
            <a:r>
              <a:rPr lang="fr-CA" dirty="0" smtClean="0"/>
              <a:t> </a:t>
            </a:r>
            <a:r>
              <a:rPr lang="fr-CA" dirty="0" err="1" smtClean="0"/>
              <a:t>injury</a:t>
            </a:r>
            <a:r>
              <a:rPr lang="fr-CA" dirty="0" smtClean="0"/>
              <a:t> </a:t>
            </a:r>
          </a:p>
          <a:p>
            <a:r>
              <a:rPr lang="fr-CA" dirty="0" smtClean="0"/>
              <a:t>Imaging </a:t>
            </a:r>
            <a:r>
              <a:rPr lang="fr-CA" dirty="0" err="1" smtClean="0"/>
              <a:t>selection</a:t>
            </a:r>
            <a:r>
              <a:rPr lang="fr-CA" dirty="0" smtClean="0"/>
              <a:t>:</a:t>
            </a:r>
          </a:p>
          <a:p>
            <a:pPr lvl="1"/>
            <a:r>
              <a:rPr lang="fr-CA" dirty="0" err="1" smtClean="0">
                <a:sym typeface="Wingdings" pitchFamily="2" charset="2"/>
              </a:rPr>
              <a:t>Renal</a:t>
            </a:r>
            <a:r>
              <a:rPr lang="fr-CA" dirty="0" smtClean="0">
                <a:sym typeface="Wingdings" pitchFamily="2" charset="2"/>
              </a:rPr>
              <a:t> CT abdomen </a:t>
            </a:r>
            <a:r>
              <a:rPr lang="fr-CA" dirty="0" err="1" smtClean="0">
                <a:sym typeface="Wingdings" pitchFamily="2" charset="2"/>
              </a:rPr>
              <a:t>with</a:t>
            </a:r>
            <a:r>
              <a:rPr lang="fr-CA" dirty="0" smtClean="0">
                <a:sym typeface="Wingdings" pitchFamily="2" charset="2"/>
              </a:rPr>
              <a:t> </a:t>
            </a:r>
            <a:r>
              <a:rPr lang="fr-CA" dirty="0" err="1" smtClean="0">
                <a:sym typeface="Wingdings" pitchFamily="2" charset="2"/>
              </a:rPr>
              <a:t>delayed</a:t>
            </a:r>
            <a:r>
              <a:rPr lang="fr-CA" dirty="0" smtClean="0">
                <a:sym typeface="Wingdings" pitchFamily="2" charset="2"/>
              </a:rPr>
              <a:t> images; one-</a:t>
            </a:r>
            <a:r>
              <a:rPr lang="fr-CA" dirty="0" err="1" smtClean="0">
                <a:sym typeface="Wingdings" pitchFamily="2" charset="2"/>
              </a:rPr>
              <a:t>shot</a:t>
            </a:r>
            <a:r>
              <a:rPr lang="fr-CA" dirty="0" smtClean="0">
                <a:sym typeface="Wingdings" pitchFamily="2" charset="2"/>
              </a:rPr>
              <a:t> IVP; </a:t>
            </a:r>
            <a:r>
              <a:rPr lang="fr-CA" dirty="0" err="1" smtClean="0">
                <a:sym typeface="Wingdings" pitchFamily="2" charset="2"/>
              </a:rPr>
              <a:t>ultrasonography</a:t>
            </a:r>
            <a:endParaRPr lang="fr-CA" dirty="0" smtClean="0">
              <a:sym typeface="Wingdings" pitchFamily="2" charset="2"/>
            </a:endParaRPr>
          </a:p>
          <a:p>
            <a:pPr lvl="1"/>
            <a:r>
              <a:rPr lang="fr-CA" dirty="0" err="1" smtClean="0">
                <a:sym typeface="Wingdings" pitchFamily="2" charset="2"/>
              </a:rPr>
              <a:t>Ureteral</a:t>
            </a:r>
            <a:r>
              <a:rPr lang="fr-CA" dirty="0" smtClean="0">
                <a:sym typeface="Wingdings" pitchFamily="2" charset="2"/>
              </a:rPr>
              <a:t> one-</a:t>
            </a:r>
            <a:r>
              <a:rPr lang="fr-CA" dirty="0" err="1" smtClean="0">
                <a:sym typeface="Wingdings" pitchFamily="2" charset="2"/>
              </a:rPr>
              <a:t>shot</a:t>
            </a:r>
            <a:r>
              <a:rPr lang="fr-CA" dirty="0" smtClean="0">
                <a:sym typeface="Wingdings" pitchFamily="2" charset="2"/>
              </a:rPr>
              <a:t> IVP</a:t>
            </a:r>
          </a:p>
          <a:p>
            <a:pPr lvl="1"/>
            <a:r>
              <a:rPr lang="fr-CA" dirty="0" err="1" smtClean="0">
                <a:sym typeface="Wingdings" pitchFamily="2" charset="2"/>
              </a:rPr>
              <a:t>Bladder</a:t>
            </a:r>
            <a:r>
              <a:rPr lang="fr-CA" dirty="0" smtClean="0">
                <a:sym typeface="Wingdings" pitchFamily="2" charset="2"/>
              </a:rPr>
              <a:t> plain film </a:t>
            </a:r>
            <a:r>
              <a:rPr lang="fr-CA" dirty="0" err="1" smtClean="0">
                <a:sym typeface="Wingdings" pitchFamily="2" charset="2"/>
              </a:rPr>
              <a:t>cystogram</a:t>
            </a:r>
            <a:r>
              <a:rPr lang="fr-CA" dirty="0" smtClean="0">
                <a:sym typeface="Wingdings" pitchFamily="2" charset="2"/>
              </a:rPr>
              <a:t>; CT </a:t>
            </a:r>
            <a:r>
              <a:rPr lang="fr-CA" dirty="0" err="1" smtClean="0">
                <a:sym typeface="Wingdings" pitchFamily="2" charset="2"/>
              </a:rPr>
              <a:t>cystogram</a:t>
            </a:r>
            <a:endParaRPr lang="fr-CA" dirty="0" smtClean="0">
              <a:sym typeface="Wingdings" pitchFamily="2" charset="2"/>
            </a:endParaRPr>
          </a:p>
          <a:p>
            <a:pPr lvl="1"/>
            <a:r>
              <a:rPr lang="fr-CA" dirty="0" err="1" smtClean="0">
                <a:sym typeface="Wingdings" pitchFamily="2" charset="2"/>
              </a:rPr>
              <a:t>Urethral</a:t>
            </a:r>
            <a:r>
              <a:rPr lang="fr-CA" dirty="0" smtClean="0">
                <a:sym typeface="Wingdings" pitchFamily="2" charset="2"/>
              </a:rPr>
              <a:t> </a:t>
            </a:r>
            <a:r>
              <a:rPr lang="fr-CA" dirty="0" err="1" smtClean="0">
                <a:sym typeface="Wingdings" pitchFamily="2" charset="2"/>
              </a:rPr>
              <a:t>retrograde</a:t>
            </a:r>
            <a:r>
              <a:rPr lang="fr-CA" dirty="0" smtClean="0">
                <a:sym typeface="Wingdings" pitchFamily="2" charset="2"/>
              </a:rPr>
              <a:t> </a:t>
            </a:r>
            <a:r>
              <a:rPr lang="fr-CA" dirty="0" err="1" smtClean="0">
                <a:sym typeface="Wingdings" pitchFamily="2" charset="2"/>
              </a:rPr>
              <a:t>urethrogram</a:t>
            </a:r>
            <a:endParaRPr lang="fr-CA" dirty="0" smtClean="0">
              <a:sym typeface="Wingdings" pitchFamily="2" charset="2"/>
            </a:endParaRPr>
          </a:p>
          <a:p>
            <a:pPr lvl="1"/>
            <a:r>
              <a:rPr lang="fr-CA" dirty="0" err="1" smtClean="0">
                <a:sym typeface="Wingdings" pitchFamily="2" charset="2"/>
              </a:rPr>
              <a:t>Testicular</a:t>
            </a:r>
            <a:r>
              <a:rPr lang="fr-CA" dirty="0" smtClean="0">
                <a:sym typeface="Wingdings" pitchFamily="2" charset="2"/>
              </a:rPr>
              <a:t> </a:t>
            </a:r>
            <a:r>
              <a:rPr lang="fr-CA" dirty="0" err="1" smtClean="0">
                <a:sym typeface="Wingdings" pitchFamily="2" charset="2"/>
              </a:rPr>
              <a:t>ultrasound</a:t>
            </a:r>
            <a:endParaRPr lang="fr-CA" dirty="0" smtClean="0">
              <a:sym typeface="Wingdings" pitchFamily="2" charset="2"/>
            </a:endParaRPr>
          </a:p>
          <a:p>
            <a:pPr lvl="1"/>
            <a:endParaRPr lang="fr-CA" dirty="0" smtClean="0"/>
          </a:p>
          <a:p>
            <a:endParaRPr lang="fr-CA"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Anatomy</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pic>
        <p:nvPicPr>
          <p:cNvPr id="4" name="Picture 4"/>
          <p:cNvPicPr>
            <a:picLocks noGrp="1" noChangeAspect="1" noChangeArrowheads="1"/>
          </p:cNvPicPr>
          <p:nvPr>
            <p:ph idx="1"/>
          </p:nvPr>
        </p:nvPicPr>
        <p:blipFill>
          <a:blip r:embed="rId2"/>
          <a:srcRect/>
          <a:stretch>
            <a:fillRect/>
          </a:stretch>
        </p:blipFill>
        <p:spPr bwMode="auto">
          <a:xfrm>
            <a:off x="4495800" y="1928037"/>
            <a:ext cx="4491790" cy="2895600"/>
          </a:xfrm>
          <a:prstGeom prst="rect">
            <a:avLst/>
          </a:prstGeom>
          <a:noFill/>
          <a:ln w="9525">
            <a:noFill/>
            <a:miter lim="800000"/>
            <a:headEnd/>
            <a:tailEnd/>
          </a:ln>
        </p:spPr>
      </p:pic>
      <p:pic>
        <p:nvPicPr>
          <p:cNvPr id="22531" name="Picture 3"/>
          <p:cNvPicPr>
            <a:picLocks noChangeAspect="1" noChangeArrowheads="1"/>
          </p:cNvPicPr>
          <p:nvPr/>
        </p:nvPicPr>
        <p:blipFill>
          <a:blip r:embed="rId3"/>
          <a:srcRect/>
          <a:stretch>
            <a:fillRect/>
          </a:stretch>
        </p:blipFill>
        <p:spPr bwMode="auto">
          <a:xfrm>
            <a:off x="457200" y="1928037"/>
            <a:ext cx="3962400" cy="2994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6_01a"/>
          <p:cNvPicPr>
            <a:picLocks noChangeAspect="1" noChangeArrowheads="1"/>
          </p:cNvPicPr>
          <p:nvPr/>
        </p:nvPicPr>
        <p:blipFill>
          <a:blip r:embed="rId2"/>
          <a:srcRect/>
          <a:stretch>
            <a:fillRect/>
          </a:stretch>
        </p:blipFill>
        <p:spPr>
          <a:xfrm>
            <a:off x="0" y="1600200"/>
            <a:ext cx="2667000" cy="2000250"/>
          </a:xfrm>
          <a:prstGeom prst="rect">
            <a:avLst/>
          </a:prstGeom>
          <a:noFill/>
          <a:ln/>
        </p:spPr>
      </p:pic>
      <p:pic>
        <p:nvPicPr>
          <p:cNvPr id="6" name="Picture 2"/>
          <p:cNvPicPr>
            <a:picLocks noChangeAspect="1" noChangeArrowheads="1"/>
          </p:cNvPicPr>
          <p:nvPr/>
        </p:nvPicPr>
        <p:blipFill>
          <a:blip r:embed="rId3"/>
          <a:srcRect/>
          <a:stretch>
            <a:fillRect/>
          </a:stretch>
        </p:blipFill>
        <p:spPr bwMode="auto">
          <a:xfrm>
            <a:off x="6603332" y="1832262"/>
            <a:ext cx="2540668" cy="2011362"/>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rot="335979">
            <a:off x="-365236" y="4862810"/>
            <a:ext cx="3352800" cy="2048933"/>
          </a:xfrm>
          <a:prstGeom prst="rect">
            <a:avLst/>
          </a:prstGeom>
          <a:noFill/>
          <a:ln w="9525">
            <a:noFill/>
            <a:miter lim="800000"/>
            <a:headEnd/>
            <a:tailEnd/>
          </a:ln>
          <a:effectLst/>
        </p:spPr>
      </p:pic>
      <p:pic>
        <p:nvPicPr>
          <p:cNvPr id="8" name="Picture 2"/>
          <p:cNvPicPr>
            <a:picLocks noChangeAspect="1" noChangeArrowheads="1"/>
          </p:cNvPicPr>
          <p:nvPr/>
        </p:nvPicPr>
        <p:blipFill>
          <a:blip r:embed="rId5"/>
          <a:srcRect/>
          <a:stretch>
            <a:fillRect/>
          </a:stretch>
        </p:blipFill>
        <p:spPr bwMode="auto">
          <a:xfrm rot="224182">
            <a:off x="4323880" y="1023366"/>
            <a:ext cx="2209800" cy="2209800"/>
          </a:xfrm>
          <a:prstGeom prst="rect">
            <a:avLst/>
          </a:prstGeom>
          <a:noFill/>
          <a:ln w="9525">
            <a:noFill/>
            <a:miter lim="800000"/>
            <a:headEnd/>
            <a:tailEnd/>
          </a:ln>
          <a:effectLst/>
        </p:spPr>
      </p:pic>
      <p:pic>
        <p:nvPicPr>
          <p:cNvPr id="11" name="Picture 2"/>
          <p:cNvPicPr>
            <a:picLocks noChangeAspect="1" noChangeArrowheads="1"/>
          </p:cNvPicPr>
          <p:nvPr/>
        </p:nvPicPr>
        <p:blipFill>
          <a:blip r:embed="rId6"/>
          <a:srcRect/>
          <a:stretch>
            <a:fillRect/>
          </a:stretch>
        </p:blipFill>
        <p:spPr bwMode="auto">
          <a:xfrm>
            <a:off x="2552700" y="3886200"/>
            <a:ext cx="3009900" cy="2663854"/>
          </a:xfrm>
          <a:prstGeom prst="rect">
            <a:avLst/>
          </a:prstGeom>
          <a:noFill/>
          <a:ln w="9525">
            <a:noFill/>
            <a:miter lim="800000"/>
            <a:headEnd/>
            <a:tailEnd/>
          </a:ln>
        </p:spPr>
      </p:pic>
      <p:pic>
        <p:nvPicPr>
          <p:cNvPr id="12" name="Picture 2"/>
          <p:cNvPicPr>
            <a:picLocks noChangeAspect="1" noChangeArrowheads="1"/>
          </p:cNvPicPr>
          <p:nvPr/>
        </p:nvPicPr>
        <p:blipFill>
          <a:blip r:embed="rId7"/>
          <a:srcRect/>
          <a:stretch>
            <a:fillRect/>
          </a:stretch>
        </p:blipFill>
        <p:spPr bwMode="auto">
          <a:xfrm rot="20928165">
            <a:off x="6870384" y="3953604"/>
            <a:ext cx="2789807" cy="2967880"/>
          </a:xfrm>
          <a:prstGeom prst="rect">
            <a:avLst/>
          </a:prstGeom>
          <a:noFill/>
          <a:ln w="9525">
            <a:noFill/>
            <a:miter lim="800000"/>
            <a:headEnd/>
            <a:tailEnd/>
          </a:ln>
          <a:effectLst/>
        </p:spPr>
      </p:pic>
      <p:pic>
        <p:nvPicPr>
          <p:cNvPr id="13" name="Picture 2"/>
          <p:cNvPicPr>
            <a:picLocks noChangeAspect="1" noChangeArrowheads="1"/>
          </p:cNvPicPr>
          <p:nvPr/>
        </p:nvPicPr>
        <p:blipFill>
          <a:blip r:embed="rId8"/>
          <a:srcRect/>
          <a:stretch>
            <a:fillRect/>
          </a:stretch>
        </p:blipFill>
        <p:spPr bwMode="auto">
          <a:xfrm>
            <a:off x="761408" y="0"/>
            <a:ext cx="3733800" cy="2425986"/>
          </a:xfrm>
          <a:prstGeom prst="rect">
            <a:avLst/>
          </a:prstGeom>
          <a:noFill/>
          <a:ln w="9525">
            <a:noFill/>
            <a:miter lim="800000"/>
            <a:headEnd/>
            <a:tailEnd/>
          </a:ln>
          <a:effectLst/>
        </p:spPr>
      </p:pic>
      <p:pic>
        <p:nvPicPr>
          <p:cNvPr id="14" name="Picture 2"/>
          <p:cNvPicPr>
            <a:picLocks noChangeAspect="1" noChangeArrowheads="1"/>
          </p:cNvPicPr>
          <p:nvPr/>
        </p:nvPicPr>
        <p:blipFill>
          <a:blip r:embed="rId9"/>
          <a:srcRect/>
          <a:stretch>
            <a:fillRect/>
          </a:stretch>
        </p:blipFill>
        <p:spPr bwMode="auto">
          <a:xfrm>
            <a:off x="-176930" y="2274297"/>
            <a:ext cx="2533650" cy="2624739"/>
          </a:xfrm>
          <a:prstGeom prst="rect">
            <a:avLst/>
          </a:prstGeom>
          <a:noFill/>
          <a:ln w="9525">
            <a:noFill/>
            <a:miter lim="800000"/>
            <a:headEnd/>
            <a:tailEnd/>
          </a:ln>
          <a:effectLst/>
        </p:spPr>
      </p:pic>
      <p:pic>
        <p:nvPicPr>
          <p:cNvPr id="15" name="Picture 2"/>
          <p:cNvPicPr>
            <a:picLocks noChangeAspect="1" noChangeArrowheads="1"/>
          </p:cNvPicPr>
          <p:nvPr/>
        </p:nvPicPr>
        <p:blipFill>
          <a:blip r:embed="rId10"/>
          <a:srcRect/>
          <a:stretch>
            <a:fillRect/>
          </a:stretch>
        </p:blipFill>
        <p:spPr bwMode="auto">
          <a:xfrm rot="21337317">
            <a:off x="1065968" y="4992711"/>
            <a:ext cx="2533649" cy="2077723"/>
          </a:xfrm>
          <a:prstGeom prst="rect">
            <a:avLst/>
          </a:prstGeom>
          <a:noFill/>
          <a:ln w="9525">
            <a:noFill/>
            <a:miter lim="800000"/>
            <a:headEnd/>
            <a:tailEnd/>
          </a:ln>
          <a:effectLst/>
        </p:spPr>
      </p:pic>
      <p:pic>
        <p:nvPicPr>
          <p:cNvPr id="16" name="Picture 2"/>
          <p:cNvPicPr>
            <a:picLocks noChangeAspect="1" noChangeArrowheads="1"/>
          </p:cNvPicPr>
          <p:nvPr/>
        </p:nvPicPr>
        <p:blipFill>
          <a:blip r:embed="rId11"/>
          <a:srcRect/>
          <a:stretch>
            <a:fillRect/>
          </a:stretch>
        </p:blipFill>
        <p:spPr bwMode="auto">
          <a:xfrm rot="21303108">
            <a:off x="6210464" y="-134059"/>
            <a:ext cx="3200400" cy="2128266"/>
          </a:xfrm>
          <a:prstGeom prst="rect">
            <a:avLst/>
          </a:prstGeom>
          <a:noFill/>
          <a:ln w="9525">
            <a:noFill/>
            <a:miter lim="800000"/>
            <a:headEnd/>
            <a:tailEnd/>
          </a:ln>
          <a:effectLst/>
        </p:spPr>
      </p:pic>
      <p:pic>
        <p:nvPicPr>
          <p:cNvPr id="17" name="Picture 16"/>
          <p:cNvPicPr>
            <a:picLocks noChangeAspect="1" noChangeArrowheads="1"/>
          </p:cNvPicPr>
          <p:nvPr/>
        </p:nvPicPr>
        <p:blipFill>
          <a:blip r:embed="rId12"/>
          <a:srcRect/>
          <a:stretch>
            <a:fillRect/>
          </a:stretch>
        </p:blipFill>
        <p:spPr bwMode="auto">
          <a:xfrm rot="21324357">
            <a:off x="-104184" y="-182561"/>
            <a:ext cx="2336488" cy="3200400"/>
          </a:xfrm>
          <a:prstGeom prst="rect">
            <a:avLst/>
          </a:prstGeom>
          <a:noFill/>
          <a:ln w="9525">
            <a:noFill/>
            <a:miter lim="800000"/>
            <a:headEnd/>
            <a:tailEnd/>
          </a:ln>
          <a:effectLst/>
        </p:spPr>
      </p:pic>
      <p:pic>
        <p:nvPicPr>
          <p:cNvPr id="18" name="Picture 17"/>
          <p:cNvPicPr>
            <a:picLocks noChangeAspect="1" noChangeArrowheads="1"/>
          </p:cNvPicPr>
          <p:nvPr/>
        </p:nvPicPr>
        <p:blipFill>
          <a:blip r:embed="rId13"/>
          <a:srcRect/>
          <a:stretch>
            <a:fillRect/>
          </a:stretch>
        </p:blipFill>
        <p:spPr bwMode="auto">
          <a:xfrm rot="466696">
            <a:off x="3848099" y="4793590"/>
            <a:ext cx="3429001" cy="2271713"/>
          </a:xfrm>
          <a:prstGeom prst="rect">
            <a:avLst/>
          </a:prstGeom>
          <a:noFill/>
          <a:ln w="9525">
            <a:noFill/>
            <a:miter lim="800000"/>
            <a:headEnd/>
            <a:tailEnd/>
          </a:ln>
          <a:effectLst/>
        </p:spPr>
      </p:pic>
      <p:pic>
        <p:nvPicPr>
          <p:cNvPr id="19" name="Picture 18"/>
          <p:cNvPicPr>
            <a:picLocks noChangeAspect="1" noChangeArrowheads="1"/>
          </p:cNvPicPr>
          <p:nvPr/>
        </p:nvPicPr>
        <p:blipFill>
          <a:blip r:embed="rId14"/>
          <a:srcRect/>
          <a:stretch>
            <a:fillRect/>
          </a:stretch>
        </p:blipFill>
        <p:spPr bwMode="auto">
          <a:xfrm>
            <a:off x="1985252" y="1832262"/>
            <a:ext cx="2919025" cy="2437386"/>
          </a:xfrm>
          <a:prstGeom prst="rect">
            <a:avLst/>
          </a:prstGeom>
          <a:noFill/>
          <a:ln w="9525">
            <a:noFill/>
            <a:miter lim="800000"/>
            <a:headEnd/>
            <a:tailEnd/>
          </a:ln>
          <a:effectLst/>
        </p:spPr>
      </p:pic>
      <p:pic>
        <p:nvPicPr>
          <p:cNvPr id="20" name="Picture 2"/>
          <p:cNvPicPr>
            <a:picLocks noChangeAspect="1" noChangeArrowheads="1"/>
          </p:cNvPicPr>
          <p:nvPr/>
        </p:nvPicPr>
        <p:blipFill>
          <a:blip r:embed="rId15"/>
          <a:srcRect/>
          <a:stretch>
            <a:fillRect/>
          </a:stretch>
        </p:blipFill>
        <p:spPr bwMode="auto">
          <a:xfrm rot="246142">
            <a:off x="3740347" y="-168657"/>
            <a:ext cx="2552699" cy="1912060"/>
          </a:xfrm>
          <a:prstGeom prst="rect">
            <a:avLst/>
          </a:prstGeom>
          <a:noFill/>
          <a:ln w="9525">
            <a:noFill/>
            <a:miter lim="800000"/>
            <a:headEnd/>
            <a:tailEnd/>
          </a:ln>
          <a:effectLst/>
        </p:spPr>
      </p:pic>
      <p:pic>
        <p:nvPicPr>
          <p:cNvPr id="21" name="Picture 2"/>
          <p:cNvPicPr>
            <a:picLocks noChangeAspect="1" noChangeArrowheads="1"/>
          </p:cNvPicPr>
          <p:nvPr/>
        </p:nvPicPr>
        <p:blipFill>
          <a:blip r:embed="rId16"/>
          <a:srcRect/>
          <a:stretch>
            <a:fillRect/>
          </a:stretch>
        </p:blipFill>
        <p:spPr bwMode="auto">
          <a:xfrm rot="21388810">
            <a:off x="4594306" y="3042252"/>
            <a:ext cx="3612987" cy="2000250"/>
          </a:xfrm>
          <a:prstGeom prst="rect">
            <a:avLst/>
          </a:prstGeom>
          <a:noFill/>
          <a:ln w="9525">
            <a:noFill/>
            <a:miter lim="800000"/>
            <a:headEnd/>
            <a:tailEnd/>
          </a:ln>
          <a:effectLst/>
        </p:spPr>
      </p:pic>
      <p:sp>
        <p:nvSpPr>
          <p:cNvPr id="22" name="TextBox 21"/>
          <p:cNvSpPr txBox="1"/>
          <p:nvPr/>
        </p:nvSpPr>
        <p:spPr>
          <a:xfrm>
            <a:off x="2072572" y="2702655"/>
            <a:ext cx="4845271" cy="1200329"/>
          </a:xfrm>
          <a:prstGeom prst="rect">
            <a:avLst/>
          </a:prstGeom>
          <a:noFill/>
          <a:effectLst>
            <a:glow rad="101600">
              <a:schemeClr val="accent2">
                <a:satMod val="175000"/>
                <a:alpha val="40000"/>
              </a:schemeClr>
            </a:glow>
          </a:effectLst>
        </p:spPr>
        <p:txBody>
          <a:bodyPr wrap="square" rtlCol="0">
            <a:spAutoFit/>
          </a:bodyPr>
          <a:lstStyle/>
          <a:p>
            <a:r>
              <a:rPr lang="en-US" sz="72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Questions?</a:t>
            </a:r>
            <a:endParaRPr lang="en-US" sz="72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b="1" dirty="0" err="1"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Prehospital</a:t>
            </a:r>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 Care</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lstStyle/>
          <a:p>
            <a:r>
              <a:rPr lang="en-US" dirty="0" smtClean="0"/>
              <a:t>No specific intervention is needed</a:t>
            </a:r>
          </a:p>
          <a:p>
            <a:r>
              <a:rPr lang="en-US" dirty="0" smtClean="0"/>
              <a:t>One exception…</a:t>
            </a:r>
          </a:p>
          <a:p>
            <a:pPr lvl="1"/>
            <a:r>
              <a:rPr lang="en-US" dirty="0" smtClean="0"/>
              <a:t>Penile amputation</a:t>
            </a:r>
          </a:p>
          <a:p>
            <a:pPr lvl="2"/>
            <a:r>
              <a:rPr lang="en-US" dirty="0" smtClean="0"/>
              <a:t>Direct pressure to stop bleeding</a:t>
            </a:r>
          </a:p>
          <a:p>
            <a:pPr lvl="2"/>
            <a:r>
              <a:rPr lang="en-US" dirty="0" smtClean="0"/>
              <a:t>Wrap amputated penis in sterile dressing</a:t>
            </a:r>
          </a:p>
          <a:p>
            <a:pPr lvl="2"/>
            <a:r>
              <a:rPr lang="en-US" dirty="0" smtClean="0"/>
              <a:t>Place in container of ice– not in direct contact with ice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History</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GU tract assessed during secondary survey</a:t>
            </a:r>
          </a:p>
          <a:p>
            <a:r>
              <a:rPr lang="en-US" dirty="0" smtClean="0"/>
              <a:t>Mechanism of Injury—blunt vs. penetrating</a:t>
            </a:r>
          </a:p>
          <a:p>
            <a:r>
              <a:rPr lang="en-US" dirty="0" smtClean="0"/>
              <a:t>Past medical history</a:t>
            </a:r>
          </a:p>
          <a:p>
            <a:pPr lvl="1"/>
            <a:r>
              <a:rPr lang="en-US" dirty="0" smtClean="0"/>
              <a:t>Problems with renal function</a:t>
            </a:r>
          </a:p>
          <a:p>
            <a:pPr lvl="1"/>
            <a:r>
              <a:rPr lang="en-US" dirty="0" smtClean="0"/>
              <a:t>High risk for renal insufficiency (diabetes, hypertension</a:t>
            </a:r>
          </a:p>
          <a:p>
            <a:pPr lvl="1"/>
            <a:r>
              <a:rPr lang="en-US" dirty="0" err="1" smtClean="0"/>
              <a:t>Uninephric</a:t>
            </a:r>
            <a:endParaRPr lang="en-US" dirty="0" smtClean="0"/>
          </a:p>
          <a:p>
            <a:r>
              <a:rPr lang="en-US" dirty="0" smtClean="0"/>
              <a:t>Gross </a:t>
            </a:r>
            <a:r>
              <a:rPr lang="en-US" dirty="0" err="1" smtClean="0"/>
              <a:t>hematuria</a:t>
            </a:r>
            <a:endParaRPr lang="en-US" dirty="0" smtClean="0"/>
          </a:p>
          <a:p>
            <a:r>
              <a:rPr lang="en-US" dirty="0" smtClean="0"/>
              <a:t>Difficulty voiding since injury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Physical Exam</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Flank exam</a:t>
            </a:r>
          </a:p>
          <a:p>
            <a:pPr lvl="1"/>
            <a:r>
              <a:rPr lang="en-US" dirty="0" smtClean="0"/>
              <a:t>Risk stratifies injury to kidneys</a:t>
            </a:r>
          </a:p>
          <a:p>
            <a:pPr lvl="1"/>
            <a:r>
              <a:rPr lang="en-US" dirty="0" smtClean="0"/>
              <a:t>Tenderness, palpable mass, </a:t>
            </a:r>
            <a:r>
              <a:rPr lang="en-US" dirty="0" err="1" smtClean="0"/>
              <a:t>ecchymosis</a:t>
            </a:r>
            <a:endParaRPr lang="en-US" dirty="0" smtClean="0"/>
          </a:p>
          <a:p>
            <a:r>
              <a:rPr lang="en-US" dirty="0" smtClean="0"/>
              <a:t>Costal margin exam</a:t>
            </a:r>
          </a:p>
          <a:p>
            <a:pPr lvl="1"/>
            <a:r>
              <a:rPr lang="en-US" dirty="0"/>
              <a:t>I</a:t>
            </a:r>
            <a:r>
              <a:rPr lang="en-US" dirty="0" smtClean="0"/>
              <a:t>njury to kidneys, spleen, and liver</a:t>
            </a:r>
          </a:p>
          <a:p>
            <a:r>
              <a:rPr lang="en-US" dirty="0" err="1" smtClean="0"/>
              <a:t>Thoracolumbar</a:t>
            </a:r>
            <a:r>
              <a:rPr lang="en-US" dirty="0" smtClean="0"/>
              <a:t> spine exam</a:t>
            </a:r>
          </a:p>
          <a:p>
            <a:pPr lvl="1"/>
            <a:r>
              <a:rPr lang="en-US" dirty="0" smtClean="0"/>
              <a:t>Palpation to identify potential fractures</a:t>
            </a:r>
          </a:p>
          <a:p>
            <a:pPr lvl="2"/>
            <a:r>
              <a:rPr lang="en-US" dirty="0" smtClean="0"/>
              <a:t>Transverse spine fracture</a:t>
            </a:r>
            <a:r>
              <a:rPr lang="en-US" dirty="0" smtClean="0">
                <a:sym typeface="Wingdings"/>
              </a:rPr>
              <a:t></a:t>
            </a:r>
            <a:r>
              <a:rPr lang="en-US" dirty="0" smtClean="0"/>
              <a:t> higher risk of renal injury</a:t>
            </a:r>
          </a:p>
          <a:p>
            <a:pPr lvl="1"/>
            <a:r>
              <a:rPr lang="en-US" dirty="0" smtClean="0"/>
              <a:t>Back exam for </a:t>
            </a:r>
            <a:r>
              <a:rPr lang="en-US" dirty="0" err="1" smtClean="0"/>
              <a:t>ecchymosis</a:t>
            </a:r>
            <a:endParaRPr lang="en-US" dirty="0" smtClean="0"/>
          </a:p>
          <a:p>
            <a:r>
              <a:rPr lang="en-US" dirty="0" smtClean="0"/>
              <a:t>Pelvic </a:t>
            </a:r>
            <a:r>
              <a:rPr lang="en-US" dirty="0" err="1" smtClean="0"/>
              <a:t>stabilility</a:t>
            </a:r>
            <a:endParaRPr lang="en-US" dirty="0" smtClean="0"/>
          </a:p>
          <a:p>
            <a:pPr lvl="1"/>
            <a:r>
              <a:rPr lang="en-US" dirty="0" smtClean="0"/>
              <a:t>Instability increases risk of bladder injury</a:t>
            </a:r>
          </a:p>
        </p:txBody>
      </p:sp>
      <p:pic>
        <p:nvPicPr>
          <p:cNvPr id="23554" name="Picture 2"/>
          <p:cNvPicPr>
            <a:picLocks noChangeAspect="1" noChangeArrowheads="1"/>
          </p:cNvPicPr>
          <p:nvPr/>
        </p:nvPicPr>
        <p:blipFill>
          <a:blip r:embed="rId2"/>
          <a:srcRect/>
          <a:stretch>
            <a:fillRect/>
          </a:stretch>
        </p:blipFill>
        <p:spPr bwMode="auto">
          <a:xfrm>
            <a:off x="6218321" y="1600200"/>
            <a:ext cx="2925679" cy="2316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b="1" dirty="0" smtClean="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rPr>
              <a:t>Physical Exam</a:t>
            </a:r>
            <a:endParaRPr lang="en-US"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Rectal exam</a:t>
            </a:r>
          </a:p>
          <a:p>
            <a:pPr lvl="1"/>
            <a:r>
              <a:rPr lang="en-US" dirty="0" smtClean="0"/>
              <a:t>May not be useful in all trauma patients</a:t>
            </a:r>
          </a:p>
          <a:p>
            <a:pPr lvl="1"/>
            <a:r>
              <a:rPr lang="en-US" dirty="0" smtClean="0"/>
              <a:t>Reserved for patients with:</a:t>
            </a:r>
          </a:p>
          <a:p>
            <a:pPr lvl="2"/>
            <a:r>
              <a:rPr lang="en-US" dirty="0" smtClean="0"/>
              <a:t>Pelvic fractures</a:t>
            </a:r>
          </a:p>
          <a:p>
            <a:pPr lvl="3"/>
            <a:r>
              <a:rPr lang="en-US" dirty="0" smtClean="0"/>
              <a:t>Evaluates prostate: high riding/</a:t>
            </a:r>
            <a:r>
              <a:rPr lang="en-US" dirty="0" err="1" smtClean="0"/>
              <a:t>boggy</a:t>
            </a:r>
            <a:r>
              <a:rPr lang="en-US" dirty="0" err="1" smtClean="0">
                <a:sym typeface="Wingdings"/>
              </a:rPr>
              <a:t></a:t>
            </a:r>
            <a:r>
              <a:rPr lang="en-US" dirty="0" smtClean="0">
                <a:sym typeface="Wingdings"/>
              </a:rPr>
              <a:t>? urethral injury</a:t>
            </a:r>
            <a:endParaRPr lang="en-US" dirty="0" smtClean="0"/>
          </a:p>
          <a:p>
            <a:pPr lvl="2"/>
            <a:r>
              <a:rPr lang="en-US" dirty="0" smtClean="0"/>
              <a:t>Penetrating wound to lower abdomen</a:t>
            </a:r>
          </a:p>
          <a:p>
            <a:pPr lvl="2"/>
            <a:r>
              <a:rPr lang="en-US" dirty="0" smtClean="0"/>
              <a:t>Evaluate rectal tone when spinal cord injury suspected</a:t>
            </a:r>
          </a:p>
          <a:p>
            <a:r>
              <a:rPr lang="en-US" dirty="0" err="1" smtClean="0"/>
              <a:t>Perineal</a:t>
            </a:r>
            <a:r>
              <a:rPr lang="en-US" dirty="0" smtClean="0"/>
              <a:t> exam</a:t>
            </a:r>
          </a:p>
          <a:p>
            <a:pPr lvl="1"/>
            <a:r>
              <a:rPr lang="en-US" dirty="0" err="1" smtClean="0"/>
              <a:t>Hematoma</a:t>
            </a:r>
            <a:r>
              <a:rPr lang="en-US" dirty="0" smtClean="0"/>
              <a:t> and edema</a:t>
            </a:r>
          </a:p>
          <a:p>
            <a:pPr lvl="2"/>
            <a:r>
              <a:rPr lang="en-US" dirty="0" smtClean="0"/>
              <a:t>Suggests possible urethral injury</a:t>
            </a:r>
          </a:p>
          <a:p>
            <a:r>
              <a:rPr lang="en-US" dirty="0" smtClean="0"/>
              <a:t>External genitalia exam</a:t>
            </a:r>
          </a:p>
          <a:p>
            <a:pPr lvl="1"/>
            <a:r>
              <a:rPr lang="en-US" dirty="0" smtClean="0"/>
              <a:t>Penile injury:  edema, laceration, deformity</a:t>
            </a:r>
          </a:p>
          <a:p>
            <a:pPr lvl="1"/>
            <a:r>
              <a:rPr lang="en-US" dirty="0" smtClean="0"/>
              <a:t>Urethral injury: blood at </a:t>
            </a:r>
            <a:r>
              <a:rPr lang="en-US" dirty="0" err="1" smtClean="0"/>
              <a:t>meatus</a:t>
            </a:r>
            <a:endParaRPr lang="en-US" dirty="0" smtClean="0"/>
          </a:p>
          <a:p>
            <a:pPr lvl="1"/>
            <a:r>
              <a:rPr lang="en-US" dirty="0" smtClean="0"/>
              <a:t>Testicular injury: edema, laceration, deformity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8">
      <a:dk1>
        <a:srgbClr val="4D4D4D"/>
      </a:dk1>
      <a:lt1>
        <a:srgbClr val="FFFFFF"/>
      </a:lt1>
      <a:dk2>
        <a:srgbClr val="000000"/>
      </a:dk2>
      <a:lt2>
        <a:srgbClr val="00817E"/>
      </a:lt2>
      <a:accent1>
        <a:srgbClr val="75DAE6"/>
      </a:accent1>
      <a:accent2>
        <a:srgbClr val="74C4B4"/>
      </a:accent2>
      <a:accent3>
        <a:srgbClr val="FFFFFF"/>
      </a:accent3>
      <a:accent4>
        <a:srgbClr val="404040"/>
      </a:accent4>
      <a:accent5>
        <a:srgbClr val="BDEAF0"/>
      </a:accent5>
      <a:accent6>
        <a:srgbClr val="68B1A3"/>
      </a:accent6>
      <a:hlink>
        <a:srgbClr val="BAEEF5"/>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006666"/>
        </a:lt2>
        <a:accent1>
          <a:srgbClr val="00CC99"/>
        </a:accent1>
        <a:accent2>
          <a:srgbClr val="009999"/>
        </a:accent2>
        <a:accent3>
          <a:srgbClr val="FFFFFF"/>
        </a:accent3>
        <a:accent4>
          <a:srgbClr val="404040"/>
        </a:accent4>
        <a:accent5>
          <a:srgbClr val="AAE2CA"/>
        </a:accent5>
        <a:accent6>
          <a:srgbClr val="008A8A"/>
        </a:accent6>
        <a:hlink>
          <a:srgbClr val="33CCC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0066CC"/>
        </a:lt2>
        <a:accent1>
          <a:srgbClr val="0099FF"/>
        </a:accent1>
        <a:accent2>
          <a:srgbClr val="0099CC"/>
        </a:accent2>
        <a:accent3>
          <a:srgbClr val="FFFFFF"/>
        </a:accent3>
        <a:accent4>
          <a:srgbClr val="404040"/>
        </a:accent4>
        <a:accent5>
          <a:srgbClr val="AACAFF"/>
        </a:accent5>
        <a:accent6>
          <a:srgbClr val="008AB9"/>
        </a:accent6>
        <a:hlink>
          <a:srgbClr val="66CCFF"/>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006699"/>
        </a:lt2>
        <a:accent1>
          <a:srgbClr val="0099FF"/>
        </a:accent1>
        <a:accent2>
          <a:srgbClr val="0099CC"/>
        </a:accent2>
        <a:accent3>
          <a:srgbClr val="FFFFFF"/>
        </a:accent3>
        <a:accent4>
          <a:srgbClr val="404040"/>
        </a:accent4>
        <a:accent5>
          <a:srgbClr val="AACAFF"/>
        </a:accent5>
        <a:accent6>
          <a:srgbClr val="008AB9"/>
        </a:accent6>
        <a:hlink>
          <a:srgbClr val="66CCFF"/>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0547E"/>
        </a:lt2>
        <a:accent1>
          <a:srgbClr val="448EBC"/>
        </a:accent1>
        <a:accent2>
          <a:srgbClr val="30879C"/>
        </a:accent2>
        <a:accent3>
          <a:srgbClr val="FFFFFF"/>
        </a:accent3>
        <a:accent4>
          <a:srgbClr val="404040"/>
        </a:accent4>
        <a:accent5>
          <a:srgbClr val="B0C6DA"/>
        </a:accent5>
        <a:accent6>
          <a:srgbClr val="2A7A8D"/>
        </a:accent6>
        <a:hlink>
          <a:srgbClr val="91C3D5"/>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468E80"/>
        </a:lt2>
        <a:accent1>
          <a:srgbClr val="94C8BD"/>
        </a:accent1>
        <a:accent2>
          <a:srgbClr val="BCDDD6"/>
        </a:accent2>
        <a:accent3>
          <a:srgbClr val="FFFFFF"/>
        </a:accent3>
        <a:accent4>
          <a:srgbClr val="404040"/>
        </a:accent4>
        <a:accent5>
          <a:srgbClr val="C8E0DB"/>
        </a:accent5>
        <a:accent6>
          <a:srgbClr val="AAC8C2"/>
        </a:accent6>
        <a:hlink>
          <a:srgbClr val="76B8B5"/>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2D5D54"/>
        </a:lt2>
        <a:accent1>
          <a:srgbClr val="498D7E"/>
        </a:accent1>
        <a:accent2>
          <a:srgbClr val="9CCCC2"/>
        </a:accent2>
        <a:accent3>
          <a:srgbClr val="FFFFFF"/>
        </a:accent3>
        <a:accent4>
          <a:srgbClr val="404040"/>
        </a:accent4>
        <a:accent5>
          <a:srgbClr val="B1C5C0"/>
        </a:accent5>
        <a:accent6>
          <a:srgbClr val="8DB9B0"/>
        </a:accent6>
        <a:hlink>
          <a:srgbClr val="76B8B5"/>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00817E"/>
        </a:lt2>
        <a:accent1>
          <a:srgbClr val="4EA49A"/>
        </a:accent1>
        <a:accent2>
          <a:srgbClr val="45ADA8"/>
        </a:accent2>
        <a:accent3>
          <a:srgbClr val="FFFFFF"/>
        </a:accent3>
        <a:accent4>
          <a:srgbClr val="404040"/>
        </a:accent4>
        <a:accent5>
          <a:srgbClr val="B2CFCA"/>
        </a:accent5>
        <a:accent6>
          <a:srgbClr val="3E9C98"/>
        </a:accent6>
        <a:hlink>
          <a:srgbClr val="90C6C3"/>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00817E"/>
        </a:lt2>
        <a:accent1>
          <a:srgbClr val="75DAE6"/>
        </a:accent1>
        <a:accent2>
          <a:srgbClr val="74C4B4"/>
        </a:accent2>
        <a:accent3>
          <a:srgbClr val="FFFFFF"/>
        </a:accent3>
        <a:accent4>
          <a:srgbClr val="404040"/>
        </a:accent4>
        <a:accent5>
          <a:srgbClr val="BDEAF0"/>
        </a:accent5>
        <a:accent6>
          <a:srgbClr val="68B1A3"/>
        </a:accent6>
        <a:hlink>
          <a:srgbClr val="BAEEF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EM template</Template>
  <TotalTime>12393</TotalTime>
  <Words>1882</Words>
  <Application>Microsoft Office PowerPoint</Application>
  <PresentationFormat>On-screen Show (4:3)</PresentationFormat>
  <Paragraphs>368</Paragraphs>
  <Slides>50</Slides>
  <Notes>11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template</vt:lpstr>
      <vt:lpstr>Genitourinary Trauma  in the Emergency  Department</vt:lpstr>
      <vt:lpstr>Epidemiology</vt:lpstr>
      <vt:lpstr>Anatomy</vt:lpstr>
      <vt:lpstr>Anatomy</vt:lpstr>
      <vt:lpstr>Anatomy</vt:lpstr>
      <vt:lpstr>Prehospital Care</vt:lpstr>
      <vt:lpstr>History</vt:lpstr>
      <vt:lpstr>Physical Exam</vt:lpstr>
      <vt:lpstr>Physical Exam</vt:lpstr>
      <vt:lpstr>Foley Catheter Placement</vt:lpstr>
      <vt:lpstr>Urinalysis</vt:lpstr>
      <vt:lpstr>Urinalysis</vt:lpstr>
      <vt:lpstr>Urinalysis</vt:lpstr>
      <vt:lpstr>Additional Labs</vt:lpstr>
      <vt:lpstr>Specific Injuries &amp; Treatment</vt:lpstr>
      <vt:lpstr>Renal Injury Grading System</vt:lpstr>
      <vt:lpstr>Renal Injury Grading System</vt:lpstr>
      <vt:lpstr>Specific Injuries &amp; Treatment</vt:lpstr>
      <vt:lpstr>Specific Injuries &amp; Treatment</vt:lpstr>
      <vt:lpstr>Renal Injury</vt:lpstr>
      <vt:lpstr>Renal Injury</vt:lpstr>
      <vt:lpstr>Renal Injury</vt:lpstr>
      <vt:lpstr>Renal Injury</vt:lpstr>
      <vt:lpstr>Renal Injury</vt:lpstr>
      <vt:lpstr>Renal Injury</vt:lpstr>
      <vt:lpstr>Renal Injury</vt:lpstr>
      <vt:lpstr>Renal Injury</vt:lpstr>
      <vt:lpstr>Renal Injury</vt:lpstr>
      <vt:lpstr>Renal Injury</vt:lpstr>
      <vt:lpstr>Renal Injury</vt:lpstr>
      <vt:lpstr>Renal Injury</vt:lpstr>
      <vt:lpstr>Specific Injuries &amp; Treatment</vt:lpstr>
      <vt:lpstr>Specific Injuries &amp; Treatment</vt:lpstr>
      <vt:lpstr>Specific Injuries &amp; Treatment</vt:lpstr>
      <vt:lpstr>Bladder Injury</vt:lpstr>
      <vt:lpstr>Bladder Injury</vt:lpstr>
      <vt:lpstr>Bladder Injury</vt:lpstr>
      <vt:lpstr>Bladder Injury</vt:lpstr>
      <vt:lpstr>Bladder Injury</vt:lpstr>
      <vt:lpstr>Bladder Injury</vt:lpstr>
      <vt:lpstr>Specific Injuries &amp; Treatment</vt:lpstr>
      <vt:lpstr>Specific Injuries &amp; Treatment</vt:lpstr>
      <vt:lpstr>Urethral Injury</vt:lpstr>
      <vt:lpstr>Urethral Injury</vt:lpstr>
      <vt:lpstr>Specific Injuries &amp; Treatment</vt:lpstr>
      <vt:lpstr>Specific Injuries &amp; Treatment</vt:lpstr>
      <vt:lpstr>Specific Injuries &amp; Treatment</vt:lpstr>
      <vt:lpstr>Testicular Injury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Genitourinary Trauma</dc:title>
  <dc:creator>Nohelia Rivas</dc:creator>
  <cp:lastModifiedBy>Dad-Win7</cp:lastModifiedBy>
  <cp:revision>107</cp:revision>
  <dcterms:created xsi:type="dcterms:W3CDTF">2011-02-10T15:29:45Z</dcterms:created>
  <dcterms:modified xsi:type="dcterms:W3CDTF">2011-03-15T03:23:48Z</dcterms:modified>
</cp:coreProperties>
</file>